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Ubuntu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gFQ2+LZ4B+Q1kHkrhxiFUs4RnJ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Ubuntu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Ubuntu-italic.fntdata"/><Relationship Id="rId12" Type="http://schemas.openxmlformats.org/officeDocument/2006/relationships/slide" Target="slides/slide8.xml"/><Relationship Id="rId34" Type="http://schemas.openxmlformats.org/officeDocument/2006/relationships/font" Target="fonts/Ubuntu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Ubuntu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69fb9d313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69fb9d313e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9fb9d313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https://wiki.php.net/rfc/fast_zpp</a:t>
            </a:r>
            <a:endParaRPr/>
          </a:p>
        </p:txBody>
      </p:sp>
      <p:sp>
        <p:nvSpPr>
          <p:cNvPr id="325" name="Google Shape;325;g169fb9d313e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9fb9d313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https://github.com/ThomasWeinert/php-extension-sample/blob/exception_spl/sample.c</a:t>
            </a:r>
            <a:endParaRPr/>
          </a:p>
        </p:txBody>
      </p:sp>
      <p:sp>
        <p:nvSpPr>
          <p:cNvPr id="348" name="Google Shape;348;g169fb9d313e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69fb9d313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https://github.com/ThomasWeinert/php-extension-sample/blob/exception_spl/sample.c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69fb9d313e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69fb9d313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69fb9d313e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69fb9d313e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69fb9d313e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69fb9d313e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69fb9d313e_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69fb9d313e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69fb9d313e_2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69fb9d313e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69fb9d313e_2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69fb9d313e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69fb9d313e_2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69fb9d313e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169fb9d313e_2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69fb9d313e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169fb9d313e_2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69fb9d313e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169fb9d313e_2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69fb9d313e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169fb9d313e_2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https://www.cs.utah.edu/~germain/PPS/Topics/functions.html</a:t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https://en.wikipedia.org/wiki/Fizz_buzz#Programming</a:t>
            </a:r>
            <a:endParaRPr/>
          </a:p>
        </p:txBody>
      </p:sp>
      <p:sp>
        <p:nvSpPr>
          <p:cNvPr id="180" name="Google Shape;18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98e1d60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698e1d60a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69fb9d31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69fb9d313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69fb9d313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69fb9d313e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 Petroleo 1">
  <p:cSld name="Slide Capa Petroleo 1">
    <p:bg>
      <p:bgPr>
        <a:solidFill>
          <a:srgbClr val="03324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3236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" name="Google Shape;1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4827" y="773975"/>
            <a:ext cx="5439017" cy="5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">
  <p:cSld name="08">
    <p:bg>
      <p:bgPr>
        <a:solidFill>
          <a:srgbClr val="03324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  <p:sp>
        <p:nvSpPr>
          <p:cNvPr id="45" name="Google Shape;45;p41"/>
          <p:cNvSpPr/>
          <p:nvPr>
            <p:ph idx="3" type="pic"/>
          </p:nvPr>
        </p:nvSpPr>
        <p:spPr>
          <a:xfrm>
            <a:off x="2030416" y="1334548"/>
            <a:ext cx="3705101" cy="3705101"/>
          </a:xfrm>
          <a:prstGeom prst="rect">
            <a:avLst/>
          </a:prstGeom>
          <a:solidFill>
            <a:srgbClr val="01E4C3"/>
          </a:solidFill>
          <a:ln>
            <a:noFill/>
          </a:ln>
          <a:effectLst>
            <a:outerShdw blurRad="546100" sx="80000" rotWithShape="0" algn="t" dir="5400000" dist="1435100" sy="800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">
  <p:cSld name="07">
    <p:bg>
      <p:bgPr>
        <a:solidFill>
          <a:srgbClr val="033243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  <p:sp>
        <p:nvSpPr>
          <p:cNvPr id="48" name="Google Shape;48;p42"/>
          <p:cNvSpPr/>
          <p:nvPr>
            <p:ph idx="3" type="pic"/>
          </p:nvPr>
        </p:nvSpPr>
        <p:spPr>
          <a:xfrm>
            <a:off x="6096002" y="1066800"/>
            <a:ext cx="5078412" cy="4724400"/>
          </a:xfrm>
          <a:prstGeom prst="rect">
            <a:avLst/>
          </a:prstGeom>
          <a:solidFill>
            <a:srgbClr val="01E4C3"/>
          </a:solidFill>
          <a:ln>
            <a:noFill/>
          </a:ln>
          <a:effectLst>
            <a:outerShdw blurRad="546100" sx="80000" rotWithShape="0" algn="t" dir="5400000" dist="1435100" sy="800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08">
  <p:cSld name="1_08">
    <p:bg>
      <p:bgPr>
        <a:solidFill>
          <a:srgbClr val="03324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/>
          <p:nvPr>
            <p:ph idx="2" type="pic"/>
          </p:nvPr>
        </p:nvSpPr>
        <p:spPr>
          <a:xfrm>
            <a:off x="7375884" y="-2568412"/>
            <a:ext cx="3536832" cy="7633639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  <p:sp>
        <p:nvSpPr>
          <p:cNvPr id="51" name="Google Shape;51;p43"/>
          <p:cNvSpPr/>
          <p:nvPr>
            <p:ph idx="3" type="pic"/>
          </p:nvPr>
        </p:nvSpPr>
        <p:spPr>
          <a:xfrm>
            <a:off x="2292708" y="3842034"/>
            <a:ext cx="3536832" cy="7633639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">
  <p:cSld name="09">
    <p:bg>
      <p:bgPr>
        <a:solidFill>
          <a:srgbClr val="033243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4"/>
          <p:cNvSpPr/>
          <p:nvPr>
            <p:ph idx="2" type="pic"/>
          </p:nvPr>
        </p:nvSpPr>
        <p:spPr>
          <a:xfrm>
            <a:off x="8124827" y="0"/>
            <a:ext cx="4067175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  <p:sp>
        <p:nvSpPr>
          <p:cNvPr id="54" name="Google Shape;54;p44"/>
          <p:cNvSpPr/>
          <p:nvPr>
            <p:ph idx="3" type="pic"/>
          </p:nvPr>
        </p:nvSpPr>
        <p:spPr>
          <a:xfrm>
            <a:off x="7285166" y="978352"/>
            <a:ext cx="2267712" cy="4901184"/>
          </a:xfrm>
          <a:prstGeom prst="rect">
            <a:avLst/>
          </a:prstGeom>
          <a:solidFill>
            <a:srgbClr val="01E4C3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">
  <p:cSld name="10">
    <p:bg>
      <p:bgPr>
        <a:solidFill>
          <a:srgbClr val="03324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5"/>
          <p:cNvSpPr/>
          <p:nvPr>
            <p:ph idx="2" type="pic"/>
          </p:nvPr>
        </p:nvSpPr>
        <p:spPr>
          <a:xfrm>
            <a:off x="1051073" y="1524246"/>
            <a:ext cx="5451349" cy="3409887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">
  <p:cSld name="11">
    <p:bg>
      <p:bgPr>
        <a:solidFill>
          <a:srgbClr val="03324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6"/>
          <p:cNvSpPr/>
          <p:nvPr>
            <p:ph idx="2" type="pic"/>
          </p:nvPr>
        </p:nvSpPr>
        <p:spPr>
          <a:xfrm>
            <a:off x="0" y="0"/>
            <a:ext cx="12192000" cy="44196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12">
    <p:bg>
      <p:bgPr>
        <a:solidFill>
          <a:srgbClr val="03324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2">
  <p:cSld name="1_22">
    <p:bg>
      <p:bgPr>
        <a:solidFill>
          <a:srgbClr val="03324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8"/>
          <p:cNvSpPr/>
          <p:nvPr>
            <p:ph idx="2" type="pic"/>
          </p:nvPr>
        </p:nvSpPr>
        <p:spPr>
          <a:xfrm>
            <a:off x="8214597" y="1014687"/>
            <a:ext cx="6678749" cy="4177642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">
  <p:cSld name="13">
    <p:bg>
      <p:bgPr>
        <a:solidFill>
          <a:srgbClr val="03324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9"/>
          <p:cNvSpPr/>
          <p:nvPr>
            <p:ph idx="2" type="pic"/>
          </p:nvPr>
        </p:nvSpPr>
        <p:spPr>
          <a:xfrm>
            <a:off x="8591550" y="0"/>
            <a:ext cx="3600450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  <p:sp>
        <p:nvSpPr>
          <p:cNvPr id="65" name="Google Shape;65;p49"/>
          <p:cNvSpPr/>
          <p:nvPr>
            <p:ph idx="3" type="pic"/>
          </p:nvPr>
        </p:nvSpPr>
        <p:spPr>
          <a:xfrm>
            <a:off x="0" y="0"/>
            <a:ext cx="3600450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">
  <p:cSld name="14">
    <p:bg>
      <p:bgPr>
        <a:solidFill>
          <a:srgbClr val="03324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0"/>
          <p:cNvSpPr/>
          <p:nvPr>
            <p:ph idx="2" type="pic"/>
          </p:nvPr>
        </p:nvSpPr>
        <p:spPr>
          <a:xfrm>
            <a:off x="0" y="0"/>
            <a:ext cx="6673432" cy="6858000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939800" sx="80000" rotWithShape="0" algn="tl" dir="2700000" dist="1981200" sy="800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ítulo Seção 1">
  <p:cSld name="Slide Título Seção 1">
    <p:bg>
      <p:bgPr>
        <a:solidFill>
          <a:srgbClr val="033243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3236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" name="Google Shape;19;p33"/>
          <p:cNvSpPr txBox="1"/>
          <p:nvPr>
            <p:ph type="title"/>
          </p:nvPr>
        </p:nvSpPr>
        <p:spPr>
          <a:xfrm>
            <a:off x="1088682" y="2738869"/>
            <a:ext cx="5568261" cy="6088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A7C8"/>
              </a:buClr>
              <a:buSzPts val="3600"/>
              <a:buFont typeface="Ubuntu"/>
              <a:buNone/>
              <a:defRPr sz="3600">
                <a:solidFill>
                  <a:srgbClr val="03A7C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1082842" y="3534302"/>
            <a:ext cx="55746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" name="Google Shape;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730863" y="-404949"/>
            <a:ext cx="7543979" cy="5651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">
  <p:cSld name="15">
    <p:bg>
      <p:bgPr>
        <a:solidFill>
          <a:srgbClr val="03324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  <p:sp>
        <p:nvSpPr>
          <p:cNvPr id="70" name="Google Shape;70;p51"/>
          <p:cNvSpPr/>
          <p:nvPr>
            <p:ph idx="3" type="pic"/>
          </p:nvPr>
        </p:nvSpPr>
        <p:spPr>
          <a:xfrm>
            <a:off x="1018381" y="910775"/>
            <a:ext cx="3044032" cy="5036457"/>
          </a:xfrm>
          <a:prstGeom prst="rect">
            <a:avLst/>
          </a:prstGeom>
          <a:solidFill>
            <a:srgbClr val="01E4C3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">
  <p:cSld name="16">
    <p:bg>
      <p:bgPr>
        <a:solidFill>
          <a:srgbClr val="03324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/>
          <p:nvPr>
            <p:ph idx="2" type="pic"/>
          </p:nvPr>
        </p:nvSpPr>
        <p:spPr>
          <a:xfrm>
            <a:off x="2527300" y="596901"/>
            <a:ext cx="2554288" cy="3494007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635000" rotWithShape="0" algn="tl" dir="2700000" dist="457200">
              <a:srgbClr val="000000">
                <a:alpha val="29803"/>
              </a:srgbClr>
            </a:outerShdw>
          </a:effectLst>
        </p:spPr>
      </p:sp>
      <p:sp>
        <p:nvSpPr>
          <p:cNvPr id="73" name="Google Shape;73;p52"/>
          <p:cNvSpPr/>
          <p:nvPr>
            <p:ph idx="3" type="pic"/>
          </p:nvPr>
        </p:nvSpPr>
        <p:spPr>
          <a:xfrm>
            <a:off x="2527300" y="4643178"/>
            <a:ext cx="2554288" cy="3494007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635000" rotWithShape="0" algn="tl" dir="2700000" dist="457200">
              <a:srgbClr val="000000">
                <a:alpha val="29803"/>
              </a:srgbClr>
            </a:outerShdw>
          </a:effectLst>
        </p:spPr>
      </p:sp>
      <p:sp>
        <p:nvSpPr>
          <p:cNvPr id="74" name="Google Shape;74;p52"/>
          <p:cNvSpPr/>
          <p:nvPr>
            <p:ph idx="4" type="pic"/>
          </p:nvPr>
        </p:nvSpPr>
        <p:spPr>
          <a:xfrm>
            <a:off x="-523875" y="2850972"/>
            <a:ext cx="2554288" cy="3494007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635000" rotWithShape="0" algn="tl" dir="2700000" dist="457200">
              <a:srgbClr val="000000">
                <a:alpha val="29803"/>
              </a:srgbClr>
            </a:outerShdw>
          </a:effectLst>
        </p:spPr>
      </p:sp>
      <p:sp>
        <p:nvSpPr>
          <p:cNvPr id="75" name="Google Shape;75;p52"/>
          <p:cNvSpPr/>
          <p:nvPr>
            <p:ph idx="5" type="pic"/>
          </p:nvPr>
        </p:nvSpPr>
        <p:spPr>
          <a:xfrm>
            <a:off x="-523875" y="-1195305"/>
            <a:ext cx="2554288" cy="3494007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635000" rotWithShape="0" algn="tl" dir="2700000" dist="45720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">
  <p:cSld name="17">
    <p:bg>
      <p:bgPr>
        <a:solidFill>
          <a:srgbClr val="03324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  <p:sp>
        <p:nvSpPr>
          <p:cNvPr id="78" name="Google Shape;78;p53"/>
          <p:cNvSpPr/>
          <p:nvPr>
            <p:ph idx="3" type="pic"/>
          </p:nvPr>
        </p:nvSpPr>
        <p:spPr>
          <a:xfrm>
            <a:off x="5092164" y="-299617"/>
            <a:ext cx="7457235" cy="7457236"/>
          </a:xfrm>
          <a:prstGeom prst="rect">
            <a:avLst/>
          </a:prstGeom>
          <a:solidFill>
            <a:srgbClr val="DA9DF1"/>
          </a:solidFill>
          <a:ln>
            <a:noFill/>
          </a:ln>
          <a:effectLst>
            <a:outerShdw blurRad="939800" sx="80000" rotWithShape="0" algn="tl" dir="2700000" dist="1981200" sy="80000">
              <a:srgbClr val="000000">
                <a:alpha val="40000"/>
              </a:srgbClr>
            </a:outerShdw>
          </a:effectLst>
        </p:spPr>
      </p:sp>
      <p:sp>
        <p:nvSpPr>
          <p:cNvPr id="79" name="Google Shape;79;p53"/>
          <p:cNvSpPr/>
          <p:nvPr>
            <p:ph idx="4" type="pic"/>
          </p:nvPr>
        </p:nvSpPr>
        <p:spPr>
          <a:xfrm>
            <a:off x="4925399" y="4237784"/>
            <a:ext cx="3752227" cy="3752228"/>
          </a:xfrm>
          <a:prstGeom prst="rect">
            <a:avLst/>
          </a:prstGeom>
          <a:solidFill>
            <a:srgbClr val="01E4C3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">
  <p:cSld name="18">
    <p:bg>
      <p:bgPr>
        <a:solidFill>
          <a:srgbClr val="03324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4"/>
          <p:cNvSpPr/>
          <p:nvPr>
            <p:ph idx="2" type="pic"/>
          </p:nvPr>
        </p:nvSpPr>
        <p:spPr>
          <a:xfrm>
            <a:off x="1019176" y="1910748"/>
            <a:ext cx="2709801" cy="2709801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647700" sx="80000" rotWithShape="0" algn="t" dir="5400000" dist="990600" sy="80000">
              <a:srgbClr val="000000">
                <a:alpha val="40000"/>
              </a:srgbClr>
            </a:outerShdw>
          </a:effectLst>
        </p:spPr>
      </p:sp>
      <p:sp>
        <p:nvSpPr>
          <p:cNvPr id="82" name="Google Shape;82;p54"/>
          <p:cNvSpPr/>
          <p:nvPr>
            <p:ph idx="3" type="pic"/>
          </p:nvPr>
        </p:nvSpPr>
        <p:spPr>
          <a:xfrm>
            <a:off x="4741101" y="1910748"/>
            <a:ext cx="2709801" cy="2709801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647700" sx="80000" rotWithShape="0" algn="t" dir="5400000" dist="990600" sy="80000">
              <a:srgbClr val="000000">
                <a:alpha val="40000"/>
              </a:srgbClr>
            </a:outerShdw>
          </a:effectLst>
        </p:spPr>
      </p:sp>
      <p:sp>
        <p:nvSpPr>
          <p:cNvPr id="83" name="Google Shape;83;p54"/>
          <p:cNvSpPr/>
          <p:nvPr>
            <p:ph idx="4" type="pic"/>
          </p:nvPr>
        </p:nvSpPr>
        <p:spPr>
          <a:xfrm>
            <a:off x="8463025" y="1910748"/>
            <a:ext cx="2709801" cy="2709801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647700" sx="80000" rotWithShape="0" algn="t" dir="5400000" dist="990600" sy="800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">
  <p:cSld name="19">
    <p:bg>
      <p:bgPr>
        <a:solidFill>
          <a:srgbClr val="03324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5"/>
          <p:cNvSpPr/>
          <p:nvPr>
            <p:ph idx="2" type="pic"/>
          </p:nvPr>
        </p:nvSpPr>
        <p:spPr>
          <a:xfrm>
            <a:off x="1281471" y="1010345"/>
            <a:ext cx="3536832" cy="7633639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">
  <p:cSld name="20">
    <p:bg>
      <p:bgPr>
        <a:solidFill>
          <a:srgbClr val="03324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6"/>
          <p:cNvSpPr/>
          <p:nvPr>
            <p:ph idx="2" type="pic"/>
          </p:nvPr>
        </p:nvSpPr>
        <p:spPr>
          <a:xfrm>
            <a:off x="-2015409" y="1363807"/>
            <a:ext cx="3043238" cy="4163627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342900" sx="90000" rotWithShape="0" algn="t" dir="5400000" dist="647700" sy="90000">
              <a:srgbClr val="000000">
                <a:alpha val="40000"/>
              </a:srgbClr>
            </a:outerShdw>
          </a:effectLst>
        </p:spPr>
      </p:sp>
      <p:sp>
        <p:nvSpPr>
          <p:cNvPr id="88" name="Google Shape;88;p56"/>
          <p:cNvSpPr/>
          <p:nvPr>
            <p:ph idx="3" type="pic"/>
          </p:nvPr>
        </p:nvSpPr>
        <p:spPr>
          <a:xfrm>
            <a:off x="2213046" y="737580"/>
            <a:ext cx="2496312" cy="5385816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  <p:sp>
        <p:nvSpPr>
          <p:cNvPr id="89" name="Google Shape;89;p56"/>
          <p:cNvSpPr/>
          <p:nvPr>
            <p:ph idx="4" type="pic"/>
          </p:nvPr>
        </p:nvSpPr>
        <p:spPr>
          <a:xfrm>
            <a:off x="7622381" y="1363807"/>
            <a:ext cx="3043238" cy="4163627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342900" sx="90000" rotWithShape="0" algn="t" dir="5400000" dist="647700" sy="90000">
              <a:srgbClr val="000000">
                <a:alpha val="40000"/>
              </a:srgbClr>
            </a:outerShdw>
          </a:effectLst>
        </p:spPr>
      </p:sp>
      <p:sp>
        <p:nvSpPr>
          <p:cNvPr id="90" name="Google Shape;90;p56"/>
          <p:cNvSpPr/>
          <p:nvPr>
            <p:ph idx="5" type="pic"/>
          </p:nvPr>
        </p:nvSpPr>
        <p:spPr>
          <a:xfrm>
            <a:off x="11174413" y="1363807"/>
            <a:ext cx="3043238" cy="4163627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342900" sx="90000" rotWithShape="0" algn="t" dir="5400000" dist="647700" sy="900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">
  <p:cSld name="21">
    <p:bg>
      <p:bgPr>
        <a:solidFill>
          <a:srgbClr val="03324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7"/>
          <p:cNvSpPr/>
          <p:nvPr>
            <p:ph idx="2" type="pic"/>
          </p:nvPr>
        </p:nvSpPr>
        <p:spPr>
          <a:xfrm>
            <a:off x="3549435" y="894490"/>
            <a:ext cx="5094955" cy="3186958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">
  <p:cSld name="22">
    <p:bg>
      <p:bgPr>
        <a:solidFill>
          <a:srgbClr val="03324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8"/>
          <p:cNvSpPr/>
          <p:nvPr>
            <p:ph idx="2" type="pic"/>
          </p:nvPr>
        </p:nvSpPr>
        <p:spPr>
          <a:xfrm>
            <a:off x="-856827" y="1244259"/>
            <a:ext cx="6678749" cy="4177642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Agradecimento Petroleo 1">
  <p:cSld name="Slide Agradecimento Petroleo 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9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3236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" name="Google Shape;97;p59"/>
          <p:cNvSpPr txBox="1"/>
          <p:nvPr>
            <p:ph type="title"/>
          </p:nvPr>
        </p:nvSpPr>
        <p:spPr>
          <a:xfrm>
            <a:off x="6858000" y="4048432"/>
            <a:ext cx="5334000" cy="1010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"/>
              <a:buNone/>
              <a:defRPr sz="3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427407" y="390270"/>
            <a:ext cx="10807431" cy="1055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9"/>
          <p:cNvPicPr preferRelativeResize="0"/>
          <p:nvPr/>
        </p:nvPicPr>
        <p:blipFill rotWithShape="1">
          <a:blip r:embed="rId3">
            <a:alphaModFix/>
          </a:blip>
          <a:srcRect b="0" l="0" r="0" t="18161"/>
          <a:stretch/>
        </p:blipFill>
        <p:spPr>
          <a:xfrm>
            <a:off x="6858000" y="1455250"/>
            <a:ext cx="3251848" cy="225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ítulo Seção Petroleo 1">
  <p:cSld name="Slide Título Seção Petroleo 1">
    <p:bg>
      <p:bgPr>
        <a:solidFill>
          <a:srgbClr val="03324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730863" y="-404949"/>
            <a:ext cx="7543979" cy="56515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0"/>
          <p:cNvSpPr txBox="1"/>
          <p:nvPr>
            <p:ph type="title"/>
          </p:nvPr>
        </p:nvSpPr>
        <p:spPr>
          <a:xfrm>
            <a:off x="1088682" y="2738869"/>
            <a:ext cx="5568261" cy="6088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A7C8"/>
              </a:buClr>
              <a:buSzPts val="3600"/>
              <a:buFont typeface="Ubuntu"/>
              <a:buNone/>
              <a:defRPr sz="3600">
                <a:solidFill>
                  <a:srgbClr val="03A7C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0"/>
          <p:cNvSpPr txBox="1"/>
          <p:nvPr>
            <p:ph idx="1" type="body"/>
          </p:nvPr>
        </p:nvSpPr>
        <p:spPr>
          <a:xfrm>
            <a:off x="1082842" y="3534302"/>
            <a:ext cx="55746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">
  <p:cSld name="01">
    <p:bg>
      <p:bgPr>
        <a:solidFill>
          <a:srgbClr val="033243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">
  <p:cSld name="02">
    <p:bg>
      <p:bgPr>
        <a:solidFill>
          <a:srgbClr val="033243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">
  <p:cSld name="03">
    <p:bg>
      <p:bgPr>
        <a:solidFill>
          <a:srgbClr val="033243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/>
          <p:nvPr>
            <p:ph idx="2" type="pic"/>
          </p:nvPr>
        </p:nvSpPr>
        <p:spPr>
          <a:xfrm>
            <a:off x="8334376" y="613232"/>
            <a:ext cx="3857624" cy="5423586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546100" sx="80000" rotWithShape="0" algn="t" dir="5400000" dist="1435100" sy="80000">
              <a:srgbClr val="000000">
                <a:alpha val="40000"/>
              </a:srgbClr>
            </a:outerShdw>
          </a:effectLst>
        </p:spPr>
      </p:sp>
      <p:sp>
        <p:nvSpPr>
          <p:cNvPr id="29" name="Google Shape;29;p36"/>
          <p:cNvSpPr/>
          <p:nvPr>
            <p:ph idx="3" type="pic"/>
          </p:nvPr>
        </p:nvSpPr>
        <p:spPr>
          <a:xfrm>
            <a:off x="4064794" y="613231"/>
            <a:ext cx="4062412" cy="5423586"/>
          </a:xfrm>
          <a:prstGeom prst="rect">
            <a:avLst/>
          </a:prstGeom>
          <a:solidFill>
            <a:srgbClr val="E57293"/>
          </a:solidFill>
          <a:ln>
            <a:noFill/>
          </a:ln>
          <a:effectLst>
            <a:outerShdw blurRad="546100" sx="80000" rotWithShape="0" algn="t" dir="5400000" dist="1435100" sy="800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">
  <p:cSld name="04">
    <p:bg>
      <p:bgPr>
        <a:solidFill>
          <a:srgbClr val="033243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7"/>
          <p:cNvSpPr/>
          <p:nvPr>
            <p:ph idx="2" type="pic"/>
          </p:nvPr>
        </p:nvSpPr>
        <p:spPr>
          <a:xfrm>
            <a:off x="4234107" y="0"/>
            <a:ext cx="7957893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">
  <p:cSld name="05">
    <p:bg>
      <p:bgPr>
        <a:solidFill>
          <a:srgbClr val="033243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/>
          <p:nvPr>
            <p:ph idx="2" type="pic"/>
          </p:nvPr>
        </p:nvSpPr>
        <p:spPr>
          <a:xfrm>
            <a:off x="-1927101" y="-322088"/>
            <a:ext cx="7457235" cy="7457236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  <p:sp>
        <p:nvSpPr>
          <p:cNvPr id="34" name="Google Shape;34;p38"/>
          <p:cNvSpPr/>
          <p:nvPr>
            <p:ph idx="3" type="pic"/>
          </p:nvPr>
        </p:nvSpPr>
        <p:spPr>
          <a:xfrm>
            <a:off x="3404307" y="526985"/>
            <a:ext cx="2670048" cy="2670048"/>
          </a:xfrm>
          <a:prstGeom prst="rect">
            <a:avLst/>
          </a:prstGeom>
          <a:solidFill>
            <a:srgbClr val="01E4C3"/>
          </a:solidFill>
          <a:ln>
            <a:noFill/>
          </a:ln>
          <a:effectLst>
            <a:outerShdw blurRad="647700" sx="80000" rotWithShape="0" algn="t" dir="5400000" dist="990600" sy="80000">
              <a:srgbClr val="000000">
                <a:alpha val="40000"/>
              </a:srgbClr>
            </a:outerShdw>
          </a:effectLst>
        </p:spPr>
      </p:sp>
      <p:sp>
        <p:nvSpPr>
          <p:cNvPr id="35" name="Google Shape;35;p38"/>
          <p:cNvSpPr/>
          <p:nvPr>
            <p:ph idx="4" type="pic"/>
          </p:nvPr>
        </p:nvSpPr>
        <p:spPr>
          <a:xfrm>
            <a:off x="4960059" y="2127185"/>
            <a:ext cx="2670048" cy="2670048"/>
          </a:xfrm>
          <a:prstGeom prst="rect">
            <a:avLst/>
          </a:prstGeom>
          <a:solidFill>
            <a:srgbClr val="01E4C3"/>
          </a:solidFill>
          <a:ln>
            <a:noFill/>
          </a:ln>
          <a:effectLst>
            <a:outerShdw blurRad="647700" sx="80000" rotWithShape="0" algn="t" dir="5400000" dist="990600" sy="80000">
              <a:srgbClr val="000000">
                <a:alpha val="40000"/>
              </a:srgbClr>
            </a:outerShdw>
          </a:effectLst>
        </p:spPr>
      </p:sp>
      <p:sp>
        <p:nvSpPr>
          <p:cNvPr id="36" name="Google Shape;36;p38"/>
          <p:cNvSpPr/>
          <p:nvPr>
            <p:ph idx="5" type="pic"/>
          </p:nvPr>
        </p:nvSpPr>
        <p:spPr>
          <a:xfrm>
            <a:off x="3404307" y="3727385"/>
            <a:ext cx="2670048" cy="2670048"/>
          </a:xfrm>
          <a:prstGeom prst="rect">
            <a:avLst/>
          </a:prstGeom>
          <a:solidFill>
            <a:srgbClr val="01E4C3"/>
          </a:solidFill>
          <a:ln>
            <a:noFill/>
          </a:ln>
          <a:effectLst>
            <a:outerShdw blurRad="647700" sx="80000" rotWithShape="0" algn="t" dir="5400000" dist="990600" sy="800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Petroleo">
  <p:cSld name="Blank - Petroleo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6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9" name="Google Shape;3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">
  <p:cSld name="06">
    <p:bg>
      <p:bgPr>
        <a:solidFill>
          <a:srgbClr val="033243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/>
          <p:nvPr>
            <p:ph idx="2" type="pic"/>
          </p:nvPr>
        </p:nvSpPr>
        <p:spPr>
          <a:xfrm>
            <a:off x="1" y="0"/>
            <a:ext cx="6096002" cy="6858000"/>
          </a:xfrm>
          <a:prstGeom prst="rect">
            <a:avLst/>
          </a:prstGeom>
          <a:solidFill>
            <a:srgbClr val="E57293"/>
          </a:solidFill>
          <a:ln>
            <a:noFill/>
          </a:ln>
        </p:spPr>
      </p:sp>
      <p:pic>
        <p:nvPicPr>
          <p:cNvPr id="42" name="Google Shape;4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6566" y="353769"/>
            <a:ext cx="670965" cy="435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3236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" name="Google Shape;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b="1" i="0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" name="Google Shape;1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" name="Google Shape;12;p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42">
          <p15:clr>
            <a:srgbClr val="F26B43"/>
          </p15:clr>
        </p15:guide>
        <p15:guide id="2" pos="1279">
          <p15:clr>
            <a:srgbClr val="F26B43"/>
          </p15:clr>
        </p15:guide>
        <p15:guide id="3" pos="1920">
          <p15:clr>
            <a:srgbClr val="F26B43"/>
          </p15:clr>
        </p15:guide>
        <p15:guide id="4" pos="2559">
          <p15:clr>
            <a:srgbClr val="F26B43"/>
          </p15:clr>
        </p15:guide>
        <p15:guide id="5" pos="3201">
          <p15:clr>
            <a:srgbClr val="F26B43"/>
          </p15:clr>
        </p15:guide>
        <p15:guide id="6" pos="7039">
          <p15:clr>
            <a:srgbClr val="F26B43"/>
          </p15:clr>
        </p15:guide>
        <p15:guide id="7" pos="6402">
          <p15:clr>
            <a:srgbClr val="F26B43"/>
          </p15:clr>
        </p15:guide>
        <p15:guide id="8" pos="5760">
          <p15:clr>
            <a:srgbClr val="F26B43"/>
          </p15:clr>
        </p15:guide>
        <p15:guide id="9" pos="5118">
          <p15:clr>
            <a:srgbClr val="F26B43"/>
          </p15:clr>
        </p15:guide>
        <p15:guide id="10" pos="4481">
          <p15:clr>
            <a:srgbClr val="F26B43"/>
          </p15:clr>
        </p15:guide>
        <p15:guide id="11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4.png"/><Relationship Id="rId11" Type="http://schemas.openxmlformats.org/officeDocument/2006/relationships/image" Target="../media/image24.png"/><Relationship Id="rId10" Type="http://schemas.openxmlformats.org/officeDocument/2006/relationships/image" Target="../media/image10.png"/><Relationship Id="rId13" Type="http://schemas.openxmlformats.org/officeDocument/2006/relationships/image" Target="../media/image16.png"/><Relationship Id="rId12" Type="http://schemas.openxmlformats.org/officeDocument/2006/relationships/image" Target="../media/image18.png"/><Relationship Id="rId15" Type="http://schemas.openxmlformats.org/officeDocument/2006/relationships/image" Target="../media/image25.png"/><Relationship Id="rId14" Type="http://schemas.openxmlformats.org/officeDocument/2006/relationships/image" Target="../media/image17.png"/><Relationship Id="rId1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8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7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5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4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8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0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1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9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6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72.png"/><Relationship Id="rId8" Type="http://schemas.openxmlformats.org/officeDocument/2006/relationships/image" Target="../media/image74.png"/><Relationship Id="rId11" Type="http://schemas.openxmlformats.org/officeDocument/2006/relationships/image" Target="../media/image18.png"/><Relationship Id="rId10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4.png"/><Relationship Id="rId11" Type="http://schemas.openxmlformats.org/officeDocument/2006/relationships/image" Target="../media/image25.png"/><Relationship Id="rId10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1.png"/><Relationship Id="rId9" Type="http://schemas.openxmlformats.org/officeDocument/2006/relationships/image" Target="../media/image98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1" Type="http://schemas.openxmlformats.org/officeDocument/2006/relationships/image" Target="../media/image25.png"/><Relationship Id="rId10" Type="http://schemas.openxmlformats.org/officeDocument/2006/relationships/image" Target="../media/image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7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6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3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1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2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9.png"/><Relationship Id="rId4" Type="http://schemas.openxmlformats.org/officeDocument/2006/relationships/image" Target="../media/image1.png"/><Relationship Id="rId9" Type="http://schemas.openxmlformats.org/officeDocument/2006/relationships/image" Target="../media/image98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26.png"/><Relationship Id="rId8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8.jp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72.png"/><Relationship Id="rId8" Type="http://schemas.openxmlformats.org/officeDocument/2006/relationships/image" Target="../media/image8.png"/><Relationship Id="rId11" Type="http://schemas.openxmlformats.org/officeDocument/2006/relationships/image" Target="../media/image9.png"/><Relationship Id="rId10" Type="http://schemas.openxmlformats.org/officeDocument/2006/relationships/image" Target="../media/image18.png"/><Relationship Id="rId12" Type="http://schemas.openxmlformats.org/officeDocument/2006/relationships/image" Target="../media/image9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4.png"/><Relationship Id="rId11" Type="http://schemas.openxmlformats.org/officeDocument/2006/relationships/image" Target="../media/image16.png"/><Relationship Id="rId10" Type="http://schemas.openxmlformats.org/officeDocument/2006/relationships/image" Target="../media/image18.png"/><Relationship Id="rId13" Type="http://schemas.openxmlformats.org/officeDocument/2006/relationships/image" Target="../media/image25.png"/><Relationship Id="rId12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4.png"/><Relationship Id="rId11" Type="http://schemas.openxmlformats.org/officeDocument/2006/relationships/image" Target="../media/image16.png"/><Relationship Id="rId10" Type="http://schemas.openxmlformats.org/officeDocument/2006/relationships/image" Target="../media/image18.png"/><Relationship Id="rId13" Type="http://schemas.openxmlformats.org/officeDocument/2006/relationships/image" Target="../media/image25.png"/><Relationship Id="rId12" Type="http://schemas.openxmlformats.org/officeDocument/2006/relationships/image" Target="../media/image17.png"/><Relationship Id="rId14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8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Relationship Id="rId7" Type="http://schemas.openxmlformats.org/officeDocument/2006/relationships/image" Target="../media/image1.png"/><Relationship Id="rId8" Type="http://schemas.openxmlformats.org/officeDocument/2006/relationships/image" Target="../media/image32.png"/><Relationship Id="rId11" Type="http://schemas.openxmlformats.org/officeDocument/2006/relationships/image" Target="../media/image16.png"/><Relationship Id="rId10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4.png"/><Relationship Id="rId11" Type="http://schemas.openxmlformats.org/officeDocument/2006/relationships/image" Target="../media/image16.png"/><Relationship Id="rId10" Type="http://schemas.openxmlformats.org/officeDocument/2006/relationships/image" Target="../media/image18.png"/><Relationship Id="rId13" Type="http://schemas.openxmlformats.org/officeDocument/2006/relationships/image" Target="../media/image25.png"/><Relationship Id="rId12" Type="http://schemas.openxmlformats.org/officeDocument/2006/relationships/image" Target="../media/image17.png"/><Relationship Id="rId14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7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5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7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9.png"/><Relationship Id="rId4" Type="http://schemas.openxmlformats.org/officeDocument/2006/relationships/image" Target="../media/image1.png"/><Relationship Id="rId9" Type="http://schemas.openxmlformats.org/officeDocument/2006/relationships/image" Target="../media/image74.png"/><Relationship Id="rId5" Type="http://schemas.openxmlformats.org/officeDocument/2006/relationships/image" Target="../media/image32.png"/><Relationship Id="rId6" Type="http://schemas.openxmlformats.org/officeDocument/2006/relationships/image" Target="../media/image62.png"/><Relationship Id="rId7" Type="http://schemas.openxmlformats.org/officeDocument/2006/relationships/image" Target="../media/image9.png"/><Relationship Id="rId8" Type="http://schemas.openxmlformats.org/officeDocument/2006/relationships/image" Target="../media/image72.png"/><Relationship Id="rId11" Type="http://schemas.openxmlformats.org/officeDocument/2006/relationships/image" Target="../media/image24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704" y="1627073"/>
            <a:ext cx="4246402" cy="360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68541" y="-787591"/>
            <a:ext cx="2032382" cy="203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6465" y="192021"/>
            <a:ext cx="672690" cy="62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3099" y="-1052834"/>
            <a:ext cx="2082475" cy="20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27492" y="-564582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66400" y="267505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395877" y="1308107"/>
            <a:ext cx="396848" cy="39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30309" y="3720582"/>
            <a:ext cx="936822" cy="83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596728" y="4559817"/>
            <a:ext cx="1190544" cy="12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173857" y="3682757"/>
            <a:ext cx="1613415" cy="186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94399" y="4965085"/>
            <a:ext cx="305768" cy="13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82045" y="3816643"/>
            <a:ext cx="240711" cy="24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345751" y="5901906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-1317235" y="5420239"/>
            <a:ext cx="3838365" cy="2875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g169fb9d313e_0_44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305" name="Google Shape;305;g169fb9d313e_0_44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06" name="Google Shape;306;g169fb9d313e_0_44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07" name="Google Shape;307;g169fb9d313e_0_44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08" name="Google Shape;308;g169fb9d313e_0_44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09" name="Google Shape;309;g169fb9d313e_0_44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10" name="Google Shape;310;g169fb9d313e_0_44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11" name="Google Shape;311;g169fb9d313e_0_44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312" name="Google Shape;312;g169fb9d313e_0_44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 implementação da função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começa com mais uma macro, a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PHP Function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313" name="Google Shape;313;g169fb9d313e_0_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7" l="0" r="0" t="317"/>
          <a:stretch/>
        </p:blipFill>
        <p:spPr>
          <a:xfrm>
            <a:off x="3549435" y="1180240"/>
            <a:ext cx="5094900" cy="3186899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314" name="Google Shape;314;g169fb9d313e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69fb9d313e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69fb9d313e_0_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69fb9d313e_0_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69fb9d313e_0_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69fb9d313e_0_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69fb9d313e_0_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69fb9d313e_0_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69fb9d313e_0_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g169fb9d313e_0_66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328" name="Google Shape;328;g169fb9d313e_0_66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9" name="Google Shape;329;g169fb9d313e_0_66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0" name="Google Shape;330;g169fb9d313e_0_66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1" name="Google Shape;331;g169fb9d313e_0_66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2" name="Google Shape;332;g169fb9d313e_0_66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3" name="Google Shape;333;g169fb9d313e_0_66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4" name="Google Shape;334;g169fb9d313e_0_66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335" name="Google Shape;335;g169fb9d313e_0_66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 primeira etapa é receber os parâmetros da função, usando a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Fast Parameter Parsing API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336" name="Google Shape;336;g169fb9d313e_0_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735" l="0" r="0" t="10735"/>
          <a:stretch/>
        </p:blipFill>
        <p:spPr>
          <a:xfrm>
            <a:off x="3549435" y="1180240"/>
            <a:ext cx="5094900" cy="3186901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337" name="Google Shape;337;g169fb9d313e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69fb9d313e_0_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69fb9d313e_0_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69fb9d313e_0_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69fb9d313e_0_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69fb9d313e_0_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69fb9d313e_0_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69fb9d313e_0_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69fb9d313e_0_6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g169fb9d313e_0_88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351" name="Google Shape;351;g169fb9d313e_0_88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52" name="Google Shape;352;g169fb9d313e_0_88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53" name="Google Shape;353;g169fb9d313e_0_88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54" name="Google Shape;354;g169fb9d313e_0_88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55" name="Google Shape;355;g169fb9d313e_0_88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56" name="Google Shape;356;g169fb9d313e_0_88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57" name="Google Shape;357;g169fb9d313e_0_88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358" name="Google Shape;358;g169fb9d313e_0_88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Pela definição do fizzbuzz, o parâmetro $count deve ser um número positivo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maior que zero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359" name="Google Shape;359;g169fb9d313e_0_8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690" l="0" r="0" t="10698"/>
          <a:stretch/>
        </p:blipFill>
        <p:spPr>
          <a:xfrm>
            <a:off x="3549435" y="1180240"/>
            <a:ext cx="5094899" cy="3186899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360" name="Google Shape;360;g169fb9d313e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69fb9d313e_0_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69fb9d313e_0_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69fb9d313e_0_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69fb9d313e_0_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69fb9d313e_0_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69fb9d313e_0_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69fb9d313e_0_8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69fb9d313e_0_8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g169fb9d313e_0_110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374" name="Google Shape;374;g169fb9d313e_0_110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5" name="Google Shape;375;g169fb9d313e_0_110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6" name="Google Shape;376;g169fb9d313e_0_110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7" name="Google Shape;377;g169fb9d313e_0_110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8" name="Google Shape;378;g169fb9d313e_0_110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9" name="Google Shape;379;g169fb9d313e_0_110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0" name="Google Shape;380;g169fb9d313e_0_110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381" name="Google Shape;381;g169fb9d313e_0_110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É necessário incluir o cabeçalho que define a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Class Entry spl_ce_InvalidArgumentException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para poder usá-la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382" name="Google Shape;382;g169fb9d313e_0_1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819" l="0" r="0" t="8828"/>
          <a:stretch/>
        </p:blipFill>
        <p:spPr>
          <a:xfrm>
            <a:off x="3549435" y="1180240"/>
            <a:ext cx="5094901" cy="3186900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383" name="Google Shape;383;g169fb9d313e_0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69fb9d313e_0_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69fb9d313e_0_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69fb9d313e_0_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69fb9d313e_0_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69fb9d313e_0_1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69fb9d313e_0_1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69fb9d313e_0_1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69fb9d313e_0_1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g169fb9d313e_2_3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397" name="Google Shape;397;g169fb9d313e_2_3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8" name="Google Shape;398;g169fb9d313e_2_3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9" name="Google Shape;399;g169fb9d313e_2_3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0" name="Google Shape;400;g169fb9d313e_2_3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1" name="Google Shape;401;g169fb9d313e_2_3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2" name="Google Shape;402;g169fb9d313e_2_3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3" name="Google Shape;403;g169fb9d313e_2_3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04" name="Google Shape;404;g169fb9d313e_2_3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Preparar 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return_value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como um array e come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çar o loop!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/>
          </a:p>
        </p:txBody>
      </p:sp>
      <p:pic>
        <p:nvPicPr>
          <p:cNvPr id="405" name="Google Shape;405;g169fb9d313e_2_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91" l="0" r="0" t="12591"/>
          <a:stretch/>
        </p:blipFill>
        <p:spPr>
          <a:xfrm>
            <a:off x="3549435" y="1180240"/>
            <a:ext cx="5094901" cy="3186899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406" name="Google Shape;406;g169fb9d313e_2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69fb9d313e_2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69fb9d313e_2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69fb9d313e_2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69fb9d313e_2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69fb9d313e_2_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69fb9d313e_2_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69fb9d313e_2_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69fb9d313e_2_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g169fb9d313e_2_25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420" name="Google Shape;420;g169fb9d313e_2_25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1" name="Google Shape;421;g169fb9d313e_2_25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2" name="Google Shape;422;g169fb9d313e_2_25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3" name="Google Shape;423;g169fb9d313e_2_25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4" name="Google Shape;424;g169fb9d313e_2_25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5" name="Google Shape;425;g169fb9d313e_2_25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6" name="Google Shape;426;g169fb9d313e_2_25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27" name="Google Shape;427;g169fb9d313e_2_25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É hora do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FizzBuzz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 array de retorno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428" name="Google Shape;428;g169fb9d313e_2_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476" l="0" r="0" t="5476"/>
          <a:stretch/>
        </p:blipFill>
        <p:spPr>
          <a:xfrm>
            <a:off x="3549435" y="1180240"/>
            <a:ext cx="5094901" cy="3186900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429" name="Google Shape;429;g169fb9d313e_2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69fb9d313e_2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69fb9d313e_2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69fb9d313e_2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69fb9d313e_2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69fb9d313e_2_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69fb9d313e_2_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69fb9d313e_2_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69fb9d313e_2_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g169fb9d313e_2_47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443" name="Google Shape;443;g169fb9d313e_2_47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44" name="Google Shape;444;g169fb9d313e_2_47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45" name="Google Shape;445;g169fb9d313e_2_47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46" name="Google Shape;446;g169fb9d313e_2_47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47" name="Google Shape;447;g169fb9d313e_2_47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48" name="Google Shape;448;g169fb9d313e_2_47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49" name="Google Shape;449;g169fb9d313e_2_47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50" name="Google Shape;450;g169fb9d313e_2_47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 mesmo para 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Fizz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451" name="Google Shape;451;g169fb9d313e_2_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132" l="0" r="0" t="11124"/>
          <a:stretch/>
        </p:blipFill>
        <p:spPr>
          <a:xfrm>
            <a:off x="3549435" y="1180240"/>
            <a:ext cx="5094900" cy="3186899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452" name="Google Shape;452;g169fb9d313e_2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69fb9d313e_2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169fb9d313e_2_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69fb9d313e_2_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69fb9d313e_2_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69fb9d313e_2_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69fb9d313e_2_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69fb9d313e_2_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69fb9d313e_2_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g169fb9d313e_2_69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466" name="Google Shape;466;g169fb9d313e_2_69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7" name="Google Shape;467;g169fb9d313e_2_69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8" name="Google Shape;468;g169fb9d313e_2_69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9" name="Google Shape;469;g169fb9d313e_2_69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0" name="Google Shape;470;g169fb9d313e_2_69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1" name="Google Shape;471;g169fb9d313e_2_69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2" name="Google Shape;472;g169fb9d313e_2_69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73" name="Google Shape;473;g169fb9d313e_2_69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..e para 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Buzz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474" name="Google Shape;474;g169fb9d313e_2_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132" l="0" r="0" t="11124"/>
          <a:stretch/>
        </p:blipFill>
        <p:spPr>
          <a:xfrm>
            <a:off x="3549435" y="1180240"/>
            <a:ext cx="5094900" cy="3186899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475" name="Google Shape;475;g169fb9d313e_2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69fb9d313e_2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69fb9d313e_2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69fb9d313e_2_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69fb9d313e_2_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169fb9d313e_2_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69fb9d313e_2_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69fb9d313e_2_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69fb9d313e_2_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g169fb9d313e_2_91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489" name="Google Shape;489;g169fb9d313e_2_91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90" name="Google Shape;490;g169fb9d313e_2_91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91" name="Google Shape;491;g169fb9d313e_2_91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92" name="Google Shape;492;g169fb9d313e_2_91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93" name="Google Shape;493;g169fb9d313e_2_91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94" name="Google Shape;494;g169fb9d313e_2_91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95" name="Google Shape;495;g169fb9d313e_2_91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96" name="Google Shape;496;g169fb9d313e_2_91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Para finalizar, o caso em que apenas o valor do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contador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é adicionado à resposta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497" name="Google Shape;497;g169fb9d313e_2_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094" l="0" r="0" t="4103"/>
          <a:stretch/>
        </p:blipFill>
        <p:spPr>
          <a:xfrm>
            <a:off x="3549435" y="1180240"/>
            <a:ext cx="5094900" cy="3186900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498" name="Google Shape;498;g169fb9d313e_2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69fb9d313e_2_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69fb9d313e_2_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69fb9d313e_2_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69fb9d313e_2_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69fb9d313e_2_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69fb9d313e_2_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69fb9d313e_2_9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69fb9d313e_2_9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29"/>
          <p:cNvGrpSpPr/>
          <p:nvPr/>
        </p:nvGrpSpPr>
        <p:grpSpPr>
          <a:xfrm>
            <a:off x="-1853066" y="1104656"/>
            <a:ext cx="8878386" cy="5124939"/>
            <a:chOff x="2738438" y="30163"/>
            <a:chExt cx="11828463" cy="6827838"/>
          </a:xfrm>
        </p:grpSpPr>
        <p:sp>
          <p:nvSpPr>
            <p:cNvPr id="512" name="Google Shape;512;p29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4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519" name="Google Shape;519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774" l="0" r="0" t="32774"/>
          <a:stretch/>
        </p:blipFill>
        <p:spPr>
          <a:xfrm>
            <a:off x="-752052" y="1482384"/>
            <a:ext cx="6678750" cy="4177644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sp>
        <p:nvSpPr>
          <p:cNvPr id="520" name="Google Shape;520;p29"/>
          <p:cNvSpPr txBox="1"/>
          <p:nvPr/>
        </p:nvSpPr>
        <p:spPr>
          <a:xfrm>
            <a:off x="7305789" y="1482383"/>
            <a:ext cx="345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buntu"/>
              <a:buNone/>
            </a:pPr>
            <a:r>
              <a:rPr b="1"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Código pronto,</a:t>
            </a:r>
            <a:r>
              <a:rPr b="1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en-US" sz="3600">
                <a:solidFill>
                  <a:srgbClr val="FFFFFF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partiu deploy!</a:t>
            </a:r>
            <a:endParaRPr b="1" i="0" sz="3600" u="none" cap="none" strike="noStrike">
              <a:solidFill>
                <a:srgbClr val="FFFFFF"/>
              </a:solidFill>
              <a:highlight>
                <a:srgbClr val="6B519C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1" name="Google Shape;521;p29"/>
          <p:cNvSpPr txBox="1"/>
          <p:nvPr/>
        </p:nvSpPr>
        <p:spPr>
          <a:xfrm>
            <a:off x="7309088" y="3412232"/>
            <a:ext cx="338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None/>
            </a:pPr>
            <a:r>
              <a:rPr lang="en-US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Brincadeira! Antes de disponibilizar a função para outros desenvolvedores é importante testá-la :-)</a:t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7421315" y="3024398"/>
            <a:ext cx="1019175" cy="106349"/>
          </a:xfrm>
          <a:prstGeom prst="roundRect">
            <a:avLst>
              <a:gd fmla="val 50000" name="adj"/>
            </a:avLst>
          </a:prstGeom>
          <a:solidFill>
            <a:srgbClr val="03A7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3" name="Google Shape;52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73290" y="-1679623"/>
            <a:ext cx="3838365" cy="287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5079" y="30527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69762" y="1860976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37971" y="6190939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10800000">
            <a:off x="11668976" y="3450211"/>
            <a:ext cx="1190544" cy="12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385292" y="2627537"/>
            <a:ext cx="1613415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727675" y="2880402"/>
            <a:ext cx="495750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7C8"/>
              </a:buClr>
              <a:buSzPts val="4000"/>
              <a:buFont typeface="Ubuntu"/>
              <a:buNone/>
            </a:pPr>
            <a:r>
              <a:rPr b="1" lang="en-US" sz="4000">
                <a:solidFill>
                  <a:srgbClr val="03A7C8"/>
                </a:solidFill>
                <a:latin typeface="Ubuntu"/>
                <a:ea typeface="Ubuntu"/>
                <a:cs typeface="Ubuntu"/>
                <a:sym typeface="Ubuntu"/>
              </a:rPr>
              <a:t>FLAVIO HELENO</a:t>
            </a:r>
            <a:endParaRPr/>
          </a:p>
        </p:txBody>
      </p:sp>
      <p:sp>
        <p:nvSpPr>
          <p:cNvPr id="128" name="Google Shape;128;p2"/>
          <p:cNvSpPr txBox="1"/>
          <p:nvPr/>
        </p:nvSpPr>
        <p:spPr>
          <a:xfrm>
            <a:off x="727675" y="3526725"/>
            <a:ext cx="523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buntu"/>
              <a:buNone/>
            </a:pPr>
            <a:r>
              <a:rPr lang="en-US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Especialista em TI @</a:t>
            </a:r>
            <a:r>
              <a:rPr b="0" i="0" lang="en-US" sz="24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2400">
                <a:solidFill>
                  <a:srgbClr val="FFFFFF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Beta Learning</a:t>
            </a:r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990" y="388390"/>
            <a:ext cx="1381125" cy="44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675" y="5453419"/>
            <a:ext cx="2032382" cy="203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6427" y="1311629"/>
            <a:ext cx="672690" cy="62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5190" y="-341149"/>
            <a:ext cx="2082475" cy="20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76620" y="6305015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5095605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395877" y="1308107"/>
            <a:ext cx="396848" cy="39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5532298" y="322964"/>
            <a:ext cx="305768" cy="13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27656" y="5811232"/>
            <a:ext cx="403354" cy="40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15"/>
          <p:cNvGrpSpPr/>
          <p:nvPr/>
        </p:nvGrpSpPr>
        <p:grpSpPr>
          <a:xfrm>
            <a:off x="152400" y="1215935"/>
            <a:ext cx="7246744" cy="4183093"/>
            <a:chOff x="2738438" y="30163"/>
            <a:chExt cx="11828463" cy="6827838"/>
          </a:xfrm>
        </p:grpSpPr>
        <p:sp>
          <p:nvSpPr>
            <p:cNvPr id="536" name="Google Shape;536;p15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  <a:effectLst>
              <a:outerShdw blurRad="469900" sx="80000" rotWithShape="0" algn="t" dir="5400000" dist="15367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4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ffectLst>
              <a:outerShdw blurRad="469900" sx="80000" rotWithShape="0" algn="t" dir="5400000" dist="15367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ffectLst>
              <a:outerShdw blurRad="469900" sx="80000" rotWithShape="0" algn="t" dir="5400000" dist="15367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outerShdw blurRad="469900" sx="80000" rotWithShape="0" algn="t" dir="5400000" dist="15367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  <a:effectLst>
              <a:outerShdw blurRad="469900" sx="80000" rotWithShape="0" algn="t" dir="5400000" dist="15367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  <a:effectLst>
              <a:outerShdw blurRad="469900" sx="80000" rotWithShape="0" algn="t" dir="5400000" dist="15367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543" name="Google Shape;543;p15"/>
          <p:cNvGrpSpPr/>
          <p:nvPr/>
        </p:nvGrpSpPr>
        <p:grpSpPr>
          <a:xfrm>
            <a:off x="7399144" y="3000888"/>
            <a:ext cx="4062413" cy="1658519"/>
            <a:chOff x="1033788" y="4243234"/>
            <a:chExt cx="4062413" cy="1658519"/>
          </a:xfrm>
        </p:grpSpPr>
        <p:grpSp>
          <p:nvGrpSpPr>
            <p:cNvPr id="544" name="Google Shape;544;p15"/>
            <p:cNvGrpSpPr/>
            <p:nvPr/>
          </p:nvGrpSpPr>
          <p:grpSpPr>
            <a:xfrm>
              <a:off x="1033788" y="4243234"/>
              <a:ext cx="4062413" cy="1658519"/>
              <a:chOff x="1033788" y="4243234"/>
              <a:chExt cx="4062413" cy="1658519"/>
            </a:xfrm>
          </p:grpSpPr>
          <p:sp>
            <p:nvSpPr>
              <p:cNvPr id="545" name="Google Shape;545;p15"/>
              <p:cNvSpPr/>
              <p:nvPr/>
            </p:nvSpPr>
            <p:spPr>
              <a:xfrm>
                <a:off x="1033788" y="4243234"/>
                <a:ext cx="4062413" cy="1658518"/>
              </a:xfrm>
              <a:prstGeom prst="roundRect">
                <a:avLst>
                  <a:gd fmla="val 8908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342900" sx="80000" rotWithShape="0" algn="t" dir="5400000" dist="419100" sy="80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Ubuntu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1033788" y="4243235"/>
                <a:ext cx="271066" cy="1658518"/>
              </a:xfrm>
              <a:custGeom>
                <a:rect b="b" l="l" r="r" t="t"/>
                <a:pathLst>
                  <a:path extrusionOk="0" h="1029809" w="271066">
                    <a:moveTo>
                      <a:pt x="91735" y="0"/>
                    </a:moveTo>
                    <a:lnTo>
                      <a:pt x="271066" y="0"/>
                    </a:lnTo>
                    <a:lnTo>
                      <a:pt x="271066" y="1029809"/>
                    </a:lnTo>
                    <a:lnTo>
                      <a:pt x="91735" y="1029809"/>
                    </a:lnTo>
                    <a:cubicBezTo>
                      <a:pt x="41071" y="1029809"/>
                      <a:pt x="0" y="988738"/>
                      <a:pt x="0" y="938074"/>
                    </a:cubicBezTo>
                    <a:lnTo>
                      <a:pt x="0" y="91735"/>
                    </a:lnTo>
                    <a:cubicBezTo>
                      <a:pt x="0" y="41071"/>
                      <a:pt x="41071" y="0"/>
                      <a:pt x="91735" y="0"/>
                    </a:cubicBezTo>
                    <a:close/>
                  </a:path>
                </a:pathLst>
              </a:custGeom>
              <a:solidFill>
                <a:srgbClr val="6B519C"/>
              </a:solidFill>
              <a:ln>
                <a:noFill/>
              </a:ln>
              <a:effectLst>
                <a:outerShdw blurRad="342900" sx="80000" rotWithShape="0" algn="t" dir="5400000" dist="419100" sy="80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Ubuntu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  <p:sp>
          <p:nvSpPr>
            <p:cNvPr id="547" name="Google Shape;547;p15"/>
            <p:cNvSpPr/>
            <p:nvPr/>
          </p:nvSpPr>
          <p:spPr>
            <a:xfrm>
              <a:off x="1627669" y="4642369"/>
              <a:ext cx="3162515" cy="839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3640"/>
                </a:buClr>
                <a:buSzPts val="1400"/>
                <a:buFont typeface="Ubuntu"/>
                <a:buNone/>
              </a:pPr>
              <a:r>
                <a:rPr lang="en-US">
                  <a:solidFill>
                    <a:srgbClr val="323640"/>
                  </a:solidFill>
                  <a:latin typeface="Ubuntu"/>
                  <a:ea typeface="Ubuntu"/>
                  <a:cs typeface="Ubuntu"/>
                  <a:sym typeface="Ubuntu"/>
                </a:rPr>
                <a:t>A suíte de testes do PHP 8.1 conta com mais de 17 mil testes</a:t>
              </a:r>
              <a:endParaRPr/>
            </a:p>
          </p:txBody>
        </p:sp>
      </p:grpSp>
      <p:pic>
        <p:nvPicPr>
          <p:cNvPr id="548" name="Google Shape;548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6195" l="0" r="0" t="26195"/>
          <a:stretch/>
        </p:blipFill>
        <p:spPr>
          <a:xfrm>
            <a:off x="1051073" y="1524246"/>
            <a:ext cx="5451348" cy="3409887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sp>
        <p:nvSpPr>
          <p:cNvPr id="549" name="Google Shape;549;p15"/>
          <p:cNvSpPr/>
          <p:nvPr/>
        </p:nvSpPr>
        <p:spPr>
          <a:xfrm>
            <a:off x="7306799" y="1571792"/>
            <a:ext cx="368458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Ubuntu"/>
              <a:buNone/>
            </a:pPr>
            <a:r>
              <a:rPr b="1" lang="en-US" sz="3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Partiu escrever</a:t>
            </a:r>
            <a:r>
              <a:rPr b="1" i="0" lang="en-US" sz="3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en-US" sz="3200">
                <a:solidFill>
                  <a:schemeClr val="lt1"/>
                </a:solidFill>
                <a:highlight>
                  <a:srgbClr val="03A7C8"/>
                </a:highlight>
                <a:latin typeface="Ubuntu"/>
                <a:ea typeface="Ubuntu"/>
                <a:cs typeface="Ubuntu"/>
                <a:sym typeface="Ubuntu"/>
              </a:rPr>
              <a:t>TESTES!</a:t>
            </a:r>
            <a:endParaRPr b="1" i="0" sz="3200" u="none" cap="none" strike="noStrike">
              <a:solidFill>
                <a:schemeClr val="lt1"/>
              </a:solidFill>
              <a:highlight>
                <a:srgbClr val="03A7C8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0" name="Google Shape;55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72784" y="-1300515"/>
            <a:ext cx="3838365" cy="287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97968" y="5856983"/>
            <a:ext cx="2032382" cy="203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4939" y="6190939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34432" y="1350892"/>
            <a:ext cx="305768" cy="13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84017" y="436371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51907" y="307855"/>
            <a:ext cx="403354" cy="40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g169fb9d313e_2_137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563" name="Google Shape;563;g169fb9d313e_2_137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64" name="Google Shape;564;g169fb9d313e_2_137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65" name="Google Shape;565;g169fb9d313e_2_137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66" name="Google Shape;566;g169fb9d313e_2_137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67" name="Google Shape;567;g169fb9d313e_2_137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68" name="Google Shape;568;g169fb9d313e_2_137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69" name="Google Shape;569;g169fb9d313e_2_137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570" name="Google Shape;570;g169fb9d313e_2_137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 cabeçalho, definimos a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descriç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ão do teste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571" name="Google Shape;571;g169fb9d313e_2_1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205" l="0" r="0" t="5196"/>
          <a:stretch/>
        </p:blipFill>
        <p:spPr>
          <a:xfrm>
            <a:off x="3549435" y="1180240"/>
            <a:ext cx="5094899" cy="3186900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572" name="Google Shape;572;g169fb9d313e_2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169fb9d313e_2_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169fb9d313e_2_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69fb9d313e_2_1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169fb9d313e_2_1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169fb9d313e_2_1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169fb9d313e_2_1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169fb9d313e_2_1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169fb9d313e_2_1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g169fb9d313e_2_159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586" name="Google Shape;586;g169fb9d313e_2_159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87" name="Google Shape;587;g169fb9d313e_2_159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88" name="Google Shape;588;g169fb9d313e_2_159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89" name="Google Shape;589;g169fb9d313e_2_159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90" name="Google Shape;590;g169fb9d313e_2_159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91" name="Google Shape;591;g169fb9d313e_2_159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92" name="Google Shape;592;g169fb9d313e_2_159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593" name="Google Shape;593;g169fb9d313e_2_159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Caso de teste para 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contador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com valor negativo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594" name="Google Shape;594;g169fb9d313e_2_1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334" l="0" r="0" t="18334"/>
          <a:stretch/>
        </p:blipFill>
        <p:spPr>
          <a:xfrm>
            <a:off x="3549435" y="1180240"/>
            <a:ext cx="5094898" cy="3186900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595" name="Google Shape;595;g169fb9d313e_2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169fb9d313e_2_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69fb9d313e_2_1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69fb9d313e_2_1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169fb9d313e_2_1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169fb9d313e_2_1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69fb9d313e_2_1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169fb9d313e_2_1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169fb9d313e_2_1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g169fb9d313e_2_181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609" name="Google Shape;609;g169fb9d313e_2_181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10" name="Google Shape;610;g169fb9d313e_2_181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11" name="Google Shape;611;g169fb9d313e_2_181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12" name="Google Shape;612;g169fb9d313e_2_181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13" name="Google Shape;613;g169fb9d313e_2_181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14" name="Google Shape;614;g169fb9d313e_2_181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15" name="Google Shape;615;g169fb9d313e_2_181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616" name="Google Shape;616;g169fb9d313e_2_181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Caso de teste para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o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contador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com 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valor zero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617" name="Google Shape;617;g169fb9d313e_2_1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270" l="0" r="0" t="16270"/>
          <a:stretch/>
        </p:blipFill>
        <p:spPr>
          <a:xfrm>
            <a:off x="3549435" y="1180240"/>
            <a:ext cx="5094899" cy="3186899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618" name="Google Shape;618;g169fb9d313e_2_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169fb9d313e_2_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169fb9d313e_2_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169fb9d313e_2_1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169fb9d313e_2_1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169fb9d313e_2_1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69fb9d313e_2_1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169fb9d313e_2_18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169fb9d313e_2_1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g169fb9d313e_2_203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632" name="Google Shape;632;g169fb9d313e_2_203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33" name="Google Shape;633;g169fb9d313e_2_203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34" name="Google Shape;634;g169fb9d313e_2_203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35" name="Google Shape;635;g169fb9d313e_2_203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36" name="Google Shape;636;g169fb9d313e_2_203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37" name="Google Shape;637;g169fb9d313e_2_203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38" name="Google Shape;638;g169fb9d313e_2_203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639" name="Google Shape;639;g169fb9d313e_2_203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Caso de teste com os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36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primeiros itens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640" name="Google Shape;640;g169fb9d313e_2_2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674" l="0" r="0" t="13667"/>
          <a:stretch/>
        </p:blipFill>
        <p:spPr>
          <a:xfrm>
            <a:off x="3549435" y="1180240"/>
            <a:ext cx="5094898" cy="3186899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641" name="Google Shape;641;g169fb9d313e_2_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169fb9d313e_2_2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169fb9d313e_2_2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69fb9d313e_2_2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69fb9d313e_2_2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169fb9d313e_2_2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169fb9d313e_2_2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69fb9d313e_2_2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69fb9d313e_2_2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g169fb9d313e_2_225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655" name="Google Shape;655;g169fb9d313e_2_225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56" name="Google Shape;656;g169fb9d313e_2_225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57" name="Google Shape;657;g169fb9d313e_2_225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58" name="Google Shape;658;g169fb9d313e_2_225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59" name="Google Shape;659;g169fb9d313e_2_225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60" name="Google Shape;660;g169fb9d313e_2_225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61" name="Google Shape;661;g169fb9d313e_2_225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662" name="Google Shape;662;g169fb9d313e_2_225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Saída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esperada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do teste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663" name="Google Shape;663;g169fb9d313e_2_2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000" l="0" r="0" t="13007"/>
          <a:stretch/>
        </p:blipFill>
        <p:spPr>
          <a:xfrm>
            <a:off x="3549435" y="1180240"/>
            <a:ext cx="5094898" cy="3186899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664" name="Google Shape;664;g169fb9d313e_2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169fb9d313e_2_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169fb9d313e_2_2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169fb9d313e_2_2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169fb9d313e_2_2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169fb9d313e_2_2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169fb9d313e_2_2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169fb9d313e_2_2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169fb9d313e_2_2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18"/>
          <p:cNvGrpSpPr/>
          <p:nvPr/>
        </p:nvGrpSpPr>
        <p:grpSpPr>
          <a:xfrm>
            <a:off x="7113588" y="636960"/>
            <a:ext cx="8878386" cy="5124939"/>
            <a:chOff x="2738438" y="30163"/>
            <a:chExt cx="11828463" cy="6827838"/>
          </a:xfrm>
        </p:grpSpPr>
        <p:sp>
          <p:nvSpPr>
            <p:cNvPr id="678" name="Google Shape;678;p18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4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  <a:effectLst>
              <a:outerShdw blurRad="647700" sx="80000" rotWithShape="0" algn="t" dir="5400000" dist="1498600" sy="80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685" name="Google Shape;685;p18"/>
          <p:cNvGrpSpPr/>
          <p:nvPr/>
        </p:nvGrpSpPr>
        <p:grpSpPr>
          <a:xfrm>
            <a:off x="904875" y="1731191"/>
            <a:ext cx="6092823" cy="1574280"/>
            <a:chOff x="5081587" y="939800"/>
            <a:chExt cx="7913454" cy="2044700"/>
          </a:xfrm>
        </p:grpSpPr>
        <p:sp>
          <p:nvSpPr>
            <p:cNvPr id="686" name="Google Shape;686;p18"/>
            <p:cNvSpPr/>
            <p:nvPr/>
          </p:nvSpPr>
          <p:spPr>
            <a:xfrm>
              <a:off x="5081587" y="939800"/>
              <a:ext cx="7913454" cy="2044700"/>
            </a:xfrm>
            <a:prstGeom prst="roundRect">
              <a:avLst>
                <a:gd fmla="val 54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495300" sx="80000" rotWithShape="0" algn="t" dir="5400000" dist="647700" sy="80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5081588" y="939800"/>
              <a:ext cx="468312" cy="2044700"/>
            </a:xfrm>
            <a:custGeom>
              <a:rect b="b" l="l" r="r" t="t"/>
              <a:pathLst>
                <a:path extrusionOk="0" h="2044700" w="468312">
                  <a:moveTo>
                    <a:pt x="112193" y="0"/>
                  </a:moveTo>
                  <a:lnTo>
                    <a:pt x="468312" y="0"/>
                  </a:lnTo>
                  <a:lnTo>
                    <a:pt x="468312" y="2044700"/>
                  </a:lnTo>
                  <a:lnTo>
                    <a:pt x="112193" y="2044700"/>
                  </a:lnTo>
                  <a:cubicBezTo>
                    <a:pt x="50231" y="2044700"/>
                    <a:pt x="0" y="1994469"/>
                    <a:pt x="0" y="1932507"/>
                  </a:cubicBezTo>
                  <a:lnTo>
                    <a:pt x="0" y="112193"/>
                  </a:lnTo>
                  <a:cubicBezTo>
                    <a:pt x="0" y="50231"/>
                    <a:pt x="50231" y="0"/>
                    <a:pt x="112193" y="0"/>
                  </a:cubicBezTo>
                  <a:close/>
                </a:path>
              </a:pathLst>
            </a:custGeom>
            <a:solidFill>
              <a:srgbClr val="03A7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688" name="Google Shape;688;p18"/>
          <p:cNvSpPr/>
          <p:nvPr/>
        </p:nvSpPr>
        <p:spPr>
          <a:xfrm>
            <a:off x="1649128" y="1977841"/>
            <a:ext cx="4861209" cy="1098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23640"/>
              </a:buClr>
              <a:buSzPts val="1400"/>
              <a:buFont typeface="Ubuntu"/>
              <a:buNone/>
            </a:pPr>
            <a:r>
              <a:rPr lang="en-US">
                <a:solidFill>
                  <a:srgbClr val="323640"/>
                </a:solidFill>
                <a:latin typeface="Ubuntu"/>
                <a:ea typeface="Ubuntu"/>
                <a:cs typeface="Ubuntu"/>
                <a:sym typeface="Ubuntu"/>
              </a:rPr>
              <a:t>A execução dos testes é simples e conta com um script auxiliar, chamado </a:t>
            </a:r>
            <a:r>
              <a:rPr b="1" lang="en-US">
                <a:solidFill>
                  <a:srgbClr val="323640"/>
                </a:solidFill>
                <a:latin typeface="Ubuntu"/>
                <a:ea typeface="Ubuntu"/>
                <a:cs typeface="Ubuntu"/>
                <a:sym typeface="Ubuntu"/>
              </a:rPr>
              <a:t>run-tests.php</a:t>
            </a:r>
            <a:endParaRPr b="1"/>
          </a:p>
        </p:txBody>
      </p:sp>
      <p:grpSp>
        <p:nvGrpSpPr>
          <p:cNvPr id="689" name="Google Shape;689;p18"/>
          <p:cNvGrpSpPr/>
          <p:nvPr/>
        </p:nvGrpSpPr>
        <p:grpSpPr>
          <a:xfrm>
            <a:off x="904875" y="3618048"/>
            <a:ext cx="6092823" cy="1574280"/>
            <a:chOff x="5081587" y="939800"/>
            <a:chExt cx="7913454" cy="2044700"/>
          </a:xfrm>
        </p:grpSpPr>
        <p:sp>
          <p:nvSpPr>
            <p:cNvPr id="690" name="Google Shape;690;p18"/>
            <p:cNvSpPr/>
            <p:nvPr/>
          </p:nvSpPr>
          <p:spPr>
            <a:xfrm>
              <a:off x="5081587" y="939800"/>
              <a:ext cx="7913454" cy="2044700"/>
            </a:xfrm>
            <a:prstGeom prst="roundRect">
              <a:avLst>
                <a:gd fmla="val 54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495300" sx="80000" rotWithShape="0" algn="t" dir="5400000" dist="647700" sy="80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5081588" y="939800"/>
              <a:ext cx="468312" cy="2044700"/>
            </a:xfrm>
            <a:custGeom>
              <a:rect b="b" l="l" r="r" t="t"/>
              <a:pathLst>
                <a:path extrusionOk="0" h="2044700" w="468312">
                  <a:moveTo>
                    <a:pt x="112193" y="0"/>
                  </a:moveTo>
                  <a:lnTo>
                    <a:pt x="468312" y="0"/>
                  </a:lnTo>
                  <a:lnTo>
                    <a:pt x="468312" y="2044700"/>
                  </a:lnTo>
                  <a:lnTo>
                    <a:pt x="112193" y="2044700"/>
                  </a:lnTo>
                  <a:cubicBezTo>
                    <a:pt x="50231" y="2044700"/>
                    <a:pt x="0" y="1994469"/>
                    <a:pt x="0" y="1932507"/>
                  </a:cubicBezTo>
                  <a:lnTo>
                    <a:pt x="0" y="112193"/>
                  </a:lnTo>
                  <a:cubicBezTo>
                    <a:pt x="0" y="50231"/>
                    <a:pt x="50231" y="0"/>
                    <a:pt x="112193" y="0"/>
                  </a:cubicBezTo>
                  <a:close/>
                </a:path>
              </a:pathLst>
            </a:custGeom>
            <a:solidFill>
              <a:srgbClr val="6B5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692" name="Google Shape;692;p18"/>
          <p:cNvSpPr/>
          <p:nvPr/>
        </p:nvSpPr>
        <p:spPr>
          <a:xfrm>
            <a:off x="1649128" y="3864698"/>
            <a:ext cx="4861209" cy="1098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23640"/>
              </a:buClr>
              <a:buSzPts val="1400"/>
              <a:buFont typeface="Ubuntu"/>
              <a:buNone/>
            </a:pPr>
            <a:r>
              <a:rPr lang="en-US">
                <a:solidFill>
                  <a:srgbClr val="323640"/>
                </a:solidFill>
                <a:latin typeface="Ubuntu"/>
                <a:ea typeface="Ubuntu"/>
                <a:cs typeface="Ubuntu"/>
                <a:sym typeface="Ubuntu"/>
              </a:rPr>
              <a:t>Código e slides disponíveis em </a:t>
            </a:r>
            <a:r>
              <a:rPr b="1" lang="en-US">
                <a:solidFill>
                  <a:srgbClr val="323640"/>
                </a:solidFill>
                <a:latin typeface="Ubuntu"/>
                <a:ea typeface="Ubuntu"/>
                <a:cs typeface="Ubuntu"/>
                <a:sym typeface="Ubuntu"/>
              </a:rPr>
              <a:t>https://github.com/flavioheleno/phpcs22</a:t>
            </a:r>
            <a:endParaRPr b="1"/>
          </a:p>
        </p:txBody>
      </p:sp>
      <p:pic>
        <p:nvPicPr>
          <p:cNvPr id="693" name="Google Shape;693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483" l="0" r="0" t="15483"/>
          <a:stretch/>
        </p:blipFill>
        <p:spPr>
          <a:xfrm>
            <a:off x="8214597" y="1014687"/>
            <a:ext cx="6678749" cy="4177642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694" name="Google Shape;6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2399" y="-1713297"/>
            <a:ext cx="3838365" cy="287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8115" y="5841809"/>
            <a:ext cx="2032382" cy="203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83432" y="-641191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5223815" y="5367967"/>
            <a:ext cx="305768" cy="13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1"/>
          <p:cNvSpPr/>
          <p:nvPr/>
        </p:nvSpPr>
        <p:spPr>
          <a:xfrm>
            <a:off x="1018381" y="1347820"/>
            <a:ext cx="10155300" cy="4162500"/>
          </a:xfrm>
          <a:prstGeom prst="roundRect">
            <a:avLst>
              <a:gd fmla="val 2258" name="adj"/>
            </a:avLst>
          </a:prstGeom>
          <a:solidFill>
            <a:schemeClr val="lt1"/>
          </a:solidFill>
          <a:ln>
            <a:noFill/>
          </a:ln>
          <a:effectLst>
            <a:outerShdw blurRad="393700" sx="80000" rotWithShape="0" algn="t" dir="5400000" dist="1333500" sy="80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05" name="Google Shape;705;p2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4710" l="0" r="0" t="4701"/>
          <a:stretch/>
        </p:blipFill>
        <p:spPr>
          <a:xfrm>
            <a:off x="1018381" y="1347823"/>
            <a:ext cx="3044100" cy="4162501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sp>
        <p:nvSpPr>
          <p:cNvPr id="706" name="Google Shape;706;p21"/>
          <p:cNvSpPr txBox="1"/>
          <p:nvPr/>
        </p:nvSpPr>
        <p:spPr>
          <a:xfrm>
            <a:off x="5080795" y="2660426"/>
            <a:ext cx="2019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A7C8"/>
              </a:buClr>
              <a:buSzPts val="2400"/>
              <a:buFont typeface="Ubuntu"/>
              <a:buNone/>
            </a:pPr>
            <a:r>
              <a:rPr b="1" lang="en-US" sz="2400">
                <a:solidFill>
                  <a:srgbClr val="03A7C8"/>
                </a:solidFill>
                <a:latin typeface="Ubuntu"/>
                <a:ea typeface="Ubuntu"/>
                <a:cs typeface="Ubuntu"/>
                <a:sym typeface="Ubuntu"/>
              </a:rPr>
              <a:t>Referências</a:t>
            </a:r>
            <a:endParaRPr/>
          </a:p>
        </p:txBody>
      </p:sp>
      <p:sp>
        <p:nvSpPr>
          <p:cNvPr id="707" name="Google Shape;707;p21"/>
          <p:cNvSpPr/>
          <p:nvPr/>
        </p:nvSpPr>
        <p:spPr>
          <a:xfrm>
            <a:off x="5080800" y="3166800"/>
            <a:ext cx="5721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https://www.cs.utah.edu/~germain/PPS/Topics/functions.html</a:t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>
                <a:solidFill>
                  <a:schemeClr val="dk1"/>
                </a:solidFill>
              </a:rPr>
              <a:t>https://en.wikipedia.org/wiki/Fizz_buzz#Programming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https://wiki.php.net/rfc/fast_zpp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https://github.com/ThomasWeinert/php-extension-sample/blob/exception_spl/sample.c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708" name="Google Shape;708;p21"/>
          <p:cNvCxnSpPr/>
          <p:nvPr/>
        </p:nvCxnSpPr>
        <p:spPr>
          <a:xfrm>
            <a:off x="4924323" y="2774700"/>
            <a:ext cx="0" cy="1248600"/>
          </a:xfrm>
          <a:prstGeom prst="straightConnector1">
            <a:avLst/>
          </a:prstGeom>
          <a:noFill/>
          <a:ln cap="rnd" cmpd="sng" w="38100">
            <a:solidFill>
              <a:srgbClr val="D5003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9" name="Google Shape;7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34616" y="-1868080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0372" y="191833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36360" y="584180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744706" y="3571751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-883895" y="2749076"/>
            <a:ext cx="1613416" cy="186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07555" y="6305015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400000">
            <a:off x="7599667" y="-3026"/>
            <a:ext cx="305768" cy="134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0"/>
          <p:cNvSpPr txBox="1"/>
          <p:nvPr>
            <p:ph type="title"/>
          </p:nvPr>
        </p:nvSpPr>
        <p:spPr>
          <a:xfrm>
            <a:off x="6858000" y="4048432"/>
            <a:ext cx="5334000" cy="1010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"/>
              <a:buNone/>
            </a:pPr>
            <a:r>
              <a:rPr lang="en-US"/>
              <a:t>OBRIGADO!</a:t>
            </a:r>
            <a:endParaRPr/>
          </a:p>
        </p:txBody>
      </p:sp>
      <p:pic>
        <p:nvPicPr>
          <p:cNvPr id="723" name="Google Shape;7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3618" y="-1049250"/>
            <a:ext cx="2032382" cy="203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0744" y="5854452"/>
            <a:ext cx="672690" cy="62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8343" y="5549893"/>
            <a:ext cx="2082475" cy="20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7428" y="-480651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08947" y="444820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38424" y="1485422"/>
            <a:ext cx="396848" cy="39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96728" y="2551074"/>
            <a:ext cx="1190544" cy="12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73857" y="1674014"/>
            <a:ext cx="1613415" cy="186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94397" y="3718451"/>
            <a:ext cx="305768" cy="13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47281" y="1683846"/>
            <a:ext cx="240711" cy="24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03860" y="5709839"/>
            <a:ext cx="403354" cy="40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sp>
      <p:sp>
        <p:nvSpPr>
          <p:cNvPr id="143" name="Google Shape;143;p3"/>
          <p:cNvSpPr/>
          <p:nvPr/>
        </p:nvSpPr>
        <p:spPr>
          <a:xfrm>
            <a:off x="826568" y="1237266"/>
            <a:ext cx="4593158" cy="4973926"/>
          </a:xfrm>
          <a:prstGeom prst="roundRect">
            <a:avLst>
              <a:gd fmla="val 1484" name="adj"/>
            </a:avLst>
          </a:prstGeom>
          <a:solidFill>
            <a:schemeClr val="lt1"/>
          </a:solidFill>
          <a:ln>
            <a:noFill/>
          </a:ln>
          <a:effectLst>
            <a:outerShdw blurRad="330200" sx="80000" rotWithShape="0" algn="t" dir="5400000" dist="1143000" sy="80000">
              <a:srgbClr val="1F253A">
                <a:alpha val="6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1497532" y="1794064"/>
            <a:ext cx="3453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7C8"/>
              </a:buClr>
              <a:buSzPts val="3200"/>
              <a:buFont typeface="Ubuntu"/>
              <a:buNone/>
            </a:pPr>
            <a:r>
              <a:rPr b="1" lang="en-US" sz="3200">
                <a:solidFill>
                  <a:srgbClr val="03A7C8"/>
                </a:solidFill>
                <a:latin typeface="Ubuntu"/>
                <a:ea typeface="Ubuntu"/>
                <a:cs typeface="Ubuntu"/>
                <a:sym typeface="Ubuntu"/>
              </a:rPr>
              <a:t>Estendendo o PHP,</a:t>
            </a:r>
            <a:r>
              <a:rPr b="1" i="0" lang="en-US" sz="3200" u="none" cap="none" strike="noStrike">
                <a:solidFill>
                  <a:srgbClr val="03A7C8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i="0" lang="en-US" sz="3200" u="none" cap="none" strike="noStrike">
                <a:solidFill>
                  <a:schemeClr val="lt1"/>
                </a:solidFill>
                <a:highlight>
                  <a:srgbClr val="D50037"/>
                </a:highlight>
                <a:latin typeface="Ubuntu"/>
                <a:ea typeface="Ubuntu"/>
                <a:cs typeface="Ubuntu"/>
                <a:sym typeface="Ubuntu"/>
              </a:rPr>
              <a:t>uma</a:t>
            </a:r>
            <a:r>
              <a:rPr b="1" lang="en-US" sz="3200">
                <a:solidFill>
                  <a:schemeClr val="lt1"/>
                </a:solidFill>
                <a:highlight>
                  <a:srgbClr val="D50037"/>
                </a:highlight>
                <a:latin typeface="Ubuntu"/>
                <a:ea typeface="Ubuntu"/>
                <a:cs typeface="Ubuntu"/>
                <a:sym typeface="Ubuntu"/>
              </a:rPr>
              <a:t> função por vez</a:t>
            </a:r>
            <a:endParaRPr b="1" i="0" sz="3200" u="none" cap="none" strike="noStrike">
              <a:solidFill>
                <a:schemeClr val="lt1"/>
              </a:solidFill>
              <a:highlight>
                <a:srgbClr val="D50037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1500825" y="3535050"/>
            <a:ext cx="33834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40"/>
              </a:buClr>
              <a:buSzPts val="1400"/>
              <a:buFont typeface="Ubuntu"/>
              <a:buNone/>
            </a:pPr>
            <a:r>
              <a:rPr lang="en-US">
                <a:solidFill>
                  <a:srgbClr val="323640"/>
                </a:solidFill>
                <a:latin typeface="Ubuntu"/>
                <a:ea typeface="Ubuntu"/>
                <a:cs typeface="Ubuntu"/>
                <a:sym typeface="Ubuntu"/>
              </a:rPr>
              <a:t>Functions are "self contained" modules of code that accomplish a specific task. Functions usually "take in" data, process it, and "return" a result. Once a function is written, it can be used over and over and over again. Functions can be "called" from the inside of other functions. </a:t>
            </a:r>
            <a:endParaRPr/>
          </a:p>
        </p:txBody>
      </p:sp>
      <p:sp>
        <p:nvSpPr>
          <p:cNvPr id="146" name="Google Shape;146;p3"/>
          <p:cNvSpPr/>
          <p:nvPr/>
        </p:nvSpPr>
        <p:spPr>
          <a:xfrm>
            <a:off x="1613058" y="3246074"/>
            <a:ext cx="1019175" cy="106349"/>
          </a:xfrm>
          <a:prstGeom prst="roundRect">
            <a:avLst>
              <a:gd fmla="val 50000" name="adj"/>
            </a:avLst>
          </a:prstGeom>
          <a:solidFill>
            <a:srgbClr val="6B51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t/>
            </a:r>
            <a:endParaRPr b="0" i="0" sz="1800" u="none" cap="none" strike="noStrike">
              <a:solidFill>
                <a:srgbClr val="01E4C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7" name="Google Shape;14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990" y="388390"/>
            <a:ext cx="1381125" cy="44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20613" y="2412809"/>
            <a:ext cx="2032382" cy="203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7249" y="-455800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8214" y="2038607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91419" y="1321064"/>
            <a:ext cx="396848" cy="39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21174" y="4000846"/>
            <a:ext cx="1190544" cy="12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98303" y="3123786"/>
            <a:ext cx="1613415" cy="186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94399" y="4871017"/>
            <a:ext cx="305768" cy="13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757592" y="4521737"/>
            <a:ext cx="240711" cy="24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75572" y="5419057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572395" y="-787591"/>
            <a:ext cx="3838365" cy="2875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0460493" y="-780794"/>
            <a:ext cx="1190544" cy="12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9601739" y="-901229"/>
            <a:ext cx="1613415" cy="186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13228" l="0" r="0" t="13236"/>
          <a:stretch/>
        </p:blipFill>
        <p:spPr>
          <a:xfrm>
            <a:off x="4064794" y="613231"/>
            <a:ext cx="4062413" cy="5423585"/>
          </a:xfrm>
          <a:prstGeom prst="rect">
            <a:avLst/>
          </a:prstGeom>
          <a:solidFill>
            <a:srgbClr val="044B64"/>
          </a:solidFill>
          <a:ln>
            <a:noFill/>
          </a:ln>
          <a:effectLst>
            <a:outerShdw blurRad="546100" sx="80000" rotWithShape="0" algn="t" dir="5400000" dist="1435100" sy="80000">
              <a:srgbClr val="000000">
                <a:alpha val="40000"/>
              </a:srgbClr>
            </a:outerShdw>
          </a:effectLst>
        </p:spPr>
      </p:pic>
      <p:pic>
        <p:nvPicPr>
          <p:cNvPr id="166" name="Google Shape;166;p5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3280" r="3270" t="0"/>
          <a:stretch/>
        </p:blipFill>
        <p:spPr>
          <a:xfrm>
            <a:off x="8334376" y="613232"/>
            <a:ext cx="3857624" cy="5423585"/>
          </a:xfrm>
          <a:prstGeom prst="rect">
            <a:avLst/>
          </a:prstGeom>
          <a:solidFill>
            <a:srgbClr val="044B64"/>
          </a:solidFill>
          <a:ln>
            <a:noFill/>
          </a:ln>
          <a:effectLst>
            <a:outerShdw blurRad="546100" sx="80000" rotWithShape="0" algn="t" dir="5400000" dist="1435100" sy="80000">
              <a:srgbClr val="000000">
                <a:alpha val="40000"/>
              </a:srgbClr>
            </a:outerShdw>
          </a:effectLst>
        </p:spPr>
      </p:pic>
      <p:grpSp>
        <p:nvGrpSpPr>
          <p:cNvPr id="167" name="Google Shape;167;p5"/>
          <p:cNvGrpSpPr/>
          <p:nvPr/>
        </p:nvGrpSpPr>
        <p:grpSpPr>
          <a:xfrm>
            <a:off x="792911" y="3286321"/>
            <a:ext cx="4062413" cy="1370677"/>
            <a:chOff x="1019175" y="4820575"/>
            <a:chExt cx="4062413" cy="1029810"/>
          </a:xfrm>
        </p:grpSpPr>
        <p:sp>
          <p:nvSpPr>
            <p:cNvPr id="168" name="Google Shape;168;p5"/>
            <p:cNvSpPr/>
            <p:nvPr/>
          </p:nvSpPr>
          <p:spPr>
            <a:xfrm>
              <a:off x="1019175" y="4820575"/>
              <a:ext cx="4062413" cy="1029809"/>
            </a:xfrm>
            <a:prstGeom prst="roundRect">
              <a:avLst>
                <a:gd fmla="val 8908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342900" sx="80000" rotWithShape="0" algn="t" dir="5400000" dist="419100" sy="80000">
                <a:srgbClr val="151927">
                  <a:alpha val="6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1019175" y="4820576"/>
              <a:ext cx="271066" cy="1029809"/>
            </a:xfrm>
            <a:custGeom>
              <a:rect b="b" l="l" r="r" t="t"/>
              <a:pathLst>
                <a:path extrusionOk="0" h="1029809" w="271066">
                  <a:moveTo>
                    <a:pt x="91735" y="0"/>
                  </a:moveTo>
                  <a:lnTo>
                    <a:pt x="271066" y="0"/>
                  </a:lnTo>
                  <a:lnTo>
                    <a:pt x="271066" y="1029809"/>
                  </a:lnTo>
                  <a:lnTo>
                    <a:pt x="91735" y="1029809"/>
                  </a:lnTo>
                  <a:cubicBezTo>
                    <a:pt x="41071" y="1029809"/>
                    <a:pt x="0" y="988738"/>
                    <a:pt x="0" y="938074"/>
                  </a:cubicBezTo>
                  <a:lnTo>
                    <a:pt x="0" y="91735"/>
                  </a:lnTo>
                  <a:cubicBezTo>
                    <a:pt x="0" y="41071"/>
                    <a:pt x="41071" y="0"/>
                    <a:pt x="91735" y="0"/>
                  </a:cubicBezTo>
                  <a:close/>
                </a:path>
              </a:pathLst>
            </a:custGeom>
            <a:solidFill>
              <a:srgbClr val="6B519C"/>
            </a:solidFill>
            <a:ln>
              <a:noFill/>
            </a:ln>
            <a:effectLst>
              <a:outerShdw blurRad="342900" sx="80000" rotWithShape="0" algn="t" dir="5400000" dist="419100" sy="80000">
                <a:srgbClr val="151927">
                  <a:alpha val="6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70" name="Google Shape;170;p5"/>
          <p:cNvSpPr/>
          <p:nvPr/>
        </p:nvSpPr>
        <p:spPr>
          <a:xfrm>
            <a:off x="8663781" y="915247"/>
            <a:ext cx="25106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1385242" y="3612715"/>
            <a:ext cx="3162515" cy="732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23640"/>
              </a:buClr>
              <a:buSzPts val="1200"/>
              <a:buFont typeface="Ubuntu"/>
              <a:buNone/>
            </a:pPr>
            <a:r>
              <a:rPr lang="en-US" sz="1200">
                <a:solidFill>
                  <a:srgbClr val="323640"/>
                </a:solidFill>
                <a:latin typeface="Ubuntu"/>
                <a:ea typeface="Ubuntu"/>
                <a:cs typeface="Ubuntu"/>
                <a:sym typeface="Ubuntu"/>
              </a:rPr>
              <a:t>Vamos escolher uma função e implementá-la diretamente no core da linguagem</a:t>
            </a:r>
            <a:endParaRPr/>
          </a:p>
        </p:txBody>
      </p:sp>
      <p:sp>
        <p:nvSpPr>
          <p:cNvPr id="172" name="Google Shape;172;p5"/>
          <p:cNvSpPr txBox="1"/>
          <p:nvPr/>
        </p:nvSpPr>
        <p:spPr>
          <a:xfrm>
            <a:off x="680718" y="1722306"/>
            <a:ext cx="4062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7C8"/>
              </a:buClr>
              <a:buSzPts val="3600"/>
              <a:buFont typeface="Ubuntu"/>
              <a:buNone/>
            </a:pPr>
            <a:r>
              <a:rPr b="1" lang="en-US" sz="3600">
                <a:solidFill>
                  <a:srgbClr val="03A7C8"/>
                </a:solidFill>
                <a:latin typeface="Ubuntu"/>
                <a:ea typeface="Ubuntu"/>
                <a:cs typeface="Ubuntu"/>
                <a:sym typeface="Ubuntu"/>
              </a:rPr>
              <a:t>Estendendo o PHP,</a:t>
            </a:r>
            <a:r>
              <a:rPr b="1" i="0" lang="en-US" sz="3600" u="none" cap="none" strike="noStrike">
                <a:solidFill>
                  <a:srgbClr val="03A7C8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i="0" lang="en-US" sz="3600" u="none" cap="none" strike="noStrike">
                <a:solidFill>
                  <a:schemeClr val="lt1"/>
                </a:solidFill>
                <a:highlight>
                  <a:srgbClr val="D50037"/>
                </a:highlight>
                <a:latin typeface="Ubuntu"/>
                <a:ea typeface="Ubuntu"/>
                <a:cs typeface="Ubuntu"/>
                <a:sym typeface="Ubuntu"/>
              </a:rPr>
              <a:t>uma fun</a:t>
            </a:r>
            <a:r>
              <a:rPr b="1" lang="en-US" sz="3600">
                <a:solidFill>
                  <a:schemeClr val="lt1"/>
                </a:solidFill>
                <a:highlight>
                  <a:srgbClr val="D50037"/>
                </a:highlight>
                <a:latin typeface="Ubuntu"/>
                <a:ea typeface="Ubuntu"/>
                <a:cs typeface="Ubuntu"/>
                <a:sym typeface="Ubuntu"/>
              </a:rPr>
              <a:t>ção por vez</a:t>
            </a:r>
            <a:endParaRPr b="1" i="0" sz="3600" u="none" cap="none" strike="noStrike">
              <a:solidFill>
                <a:schemeClr val="lt1"/>
              </a:solidFill>
              <a:highlight>
                <a:srgbClr val="D50037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6990" y="388390"/>
            <a:ext cx="1381125" cy="44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6471" y="5727732"/>
            <a:ext cx="2032382" cy="203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58392" y="-448143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2775514" y="4445845"/>
            <a:ext cx="305768" cy="13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9956" y="-795534"/>
            <a:ext cx="2032382" cy="203238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sp>
      <p:grpSp>
        <p:nvGrpSpPr>
          <p:cNvPr id="184" name="Google Shape;184;p4"/>
          <p:cNvGrpSpPr/>
          <p:nvPr/>
        </p:nvGrpSpPr>
        <p:grpSpPr>
          <a:xfrm>
            <a:off x="5551488" y="789231"/>
            <a:ext cx="6092823" cy="1574280"/>
            <a:chOff x="5081587" y="939800"/>
            <a:chExt cx="7913454" cy="2044700"/>
          </a:xfrm>
        </p:grpSpPr>
        <p:sp>
          <p:nvSpPr>
            <p:cNvPr id="185" name="Google Shape;185;p4"/>
            <p:cNvSpPr/>
            <p:nvPr/>
          </p:nvSpPr>
          <p:spPr>
            <a:xfrm>
              <a:off x="5081587" y="939800"/>
              <a:ext cx="7913454" cy="2044700"/>
            </a:xfrm>
            <a:prstGeom prst="roundRect">
              <a:avLst>
                <a:gd fmla="val 54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495300" sx="80000" rotWithShape="0" algn="t" dir="5400000" dist="647700" sy="80000">
                <a:srgbClr val="21273D">
                  <a:alpha val="6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5081588" y="939800"/>
              <a:ext cx="468311" cy="2044700"/>
            </a:xfrm>
            <a:custGeom>
              <a:rect b="b" l="l" r="r" t="t"/>
              <a:pathLst>
                <a:path extrusionOk="0" h="2044700" w="468312">
                  <a:moveTo>
                    <a:pt x="112193" y="0"/>
                  </a:moveTo>
                  <a:lnTo>
                    <a:pt x="468312" y="0"/>
                  </a:lnTo>
                  <a:lnTo>
                    <a:pt x="468312" y="2044700"/>
                  </a:lnTo>
                  <a:lnTo>
                    <a:pt x="112193" y="2044700"/>
                  </a:lnTo>
                  <a:cubicBezTo>
                    <a:pt x="50231" y="2044700"/>
                    <a:pt x="0" y="1994469"/>
                    <a:pt x="0" y="1932507"/>
                  </a:cubicBezTo>
                  <a:lnTo>
                    <a:pt x="0" y="112193"/>
                  </a:lnTo>
                  <a:cubicBezTo>
                    <a:pt x="0" y="50231"/>
                    <a:pt x="50231" y="0"/>
                    <a:pt x="112193" y="0"/>
                  </a:cubicBezTo>
                  <a:close/>
                </a:path>
              </a:pathLst>
            </a:custGeom>
            <a:solidFill>
              <a:srgbClr val="D500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3A7C8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87" name="Google Shape;187;p4"/>
          <p:cNvSpPr/>
          <p:nvPr/>
        </p:nvSpPr>
        <p:spPr>
          <a:xfrm>
            <a:off x="6295741" y="1197806"/>
            <a:ext cx="4861209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11331"/>
              </a:buClr>
              <a:buSzPts val="1200"/>
              <a:buFont typeface="Ubuntu"/>
              <a:buNone/>
            </a:pPr>
            <a:r>
              <a:rPr lang="en-US" sz="1200">
                <a:solidFill>
                  <a:srgbClr val="011331"/>
                </a:solidFill>
                <a:latin typeface="Ubuntu"/>
                <a:ea typeface="Ubuntu"/>
                <a:cs typeface="Ubuntu"/>
                <a:sym typeface="Ubuntu"/>
              </a:rPr>
              <a:t>Fizz buzz (often spelled </a:t>
            </a:r>
            <a:r>
              <a:rPr b="1" lang="en-US" sz="1200">
                <a:solidFill>
                  <a:srgbClr val="011331"/>
                </a:solidFill>
                <a:latin typeface="Ubuntu"/>
                <a:ea typeface="Ubuntu"/>
                <a:cs typeface="Ubuntu"/>
                <a:sym typeface="Ubuntu"/>
              </a:rPr>
              <a:t>FizzBuzz</a:t>
            </a:r>
            <a:r>
              <a:rPr lang="en-US" sz="1200">
                <a:solidFill>
                  <a:srgbClr val="011331"/>
                </a:solidFill>
                <a:latin typeface="Ubuntu"/>
                <a:ea typeface="Ubuntu"/>
                <a:cs typeface="Ubuntu"/>
                <a:sym typeface="Ubuntu"/>
              </a:rPr>
              <a:t> in this context) has been used as an interview screening device for computer programmers.</a:t>
            </a:r>
            <a:endParaRPr/>
          </a:p>
        </p:txBody>
      </p:sp>
      <p:grpSp>
        <p:nvGrpSpPr>
          <p:cNvPr id="188" name="Google Shape;188;p4"/>
          <p:cNvGrpSpPr/>
          <p:nvPr/>
        </p:nvGrpSpPr>
        <p:grpSpPr>
          <a:xfrm>
            <a:off x="5551488" y="2603294"/>
            <a:ext cx="6092823" cy="1574280"/>
            <a:chOff x="5081587" y="939800"/>
            <a:chExt cx="7913454" cy="2044700"/>
          </a:xfrm>
        </p:grpSpPr>
        <p:sp>
          <p:nvSpPr>
            <p:cNvPr id="189" name="Google Shape;189;p4"/>
            <p:cNvSpPr/>
            <p:nvPr/>
          </p:nvSpPr>
          <p:spPr>
            <a:xfrm>
              <a:off x="5081587" y="939800"/>
              <a:ext cx="7913454" cy="2044700"/>
            </a:xfrm>
            <a:prstGeom prst="roundRect">
              <a:avLst>
                <a:gd fmla="val 54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495300" sx="80000" rotWithShape="0" algn="t" dir="5400000" dist="647700" sy="80000">
                <a:srgbClr val="151927">
                  <a:alpha val="6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81588" y="939800"/>
              <a:ext cx="468312" cy="2044700"/>
            </a:xfrm>
            <a:custGeom>
              <a:rect b="b" l="l" r="r" t="t"/>
              <a:pathLst>
                <a:path extrusionOk="0" h="2044700" w="468312">
                  <a:moveTo>
                    <a:pt x="112193" y="0"/>
                  </a:moveTo>
                  <a:lnTo>
                    <a:pt x="468312" y="0"/>
                  </a:lnTo>
                  <a:lnTo>
                    <a:pt x="468312" y="2044700"/>
                  </a:lnTo>
                  <a:lnTo>
                    <a:pt x="112193" y="2044700"/>
                  </a:lnTo>
                  <a:cubicBezTo>
                    <a:pt x="50231" y="2044700"/>
                    <a:pt x="0" y="1994469"/>
                    <a:pt x="0" y="1932507"/>
                  </a:cubicBezTo>
                  <a:lnTo>
                    <a:pt x="0" y="112193"/>
                  </a:lnTo>
                  <a:cubicBezTo>
                    <a:pt x="0" y="50231"/>
                    <a:pt x="50231" y="0"/>
                    <a:pt x="112193" y="0"/>
                  </a:cubicBezTo>
                  <a:close/>
                </a:path>
              </a:pathLst>
            </a:custGeom>
            <a:solidFill>
              <a:srgbClr val="03A7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91" name="Google Shape;191;p4"/>
          <p:cNvSpPr/>
          <p:nvPr/>
        </p:nvSpPr>
        <p:spPr>
          <a:xfrm>
            <a:off x="6295741" y="3011869"/>
            <a:ext cx="4861209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11331"/>
              </a:buClr>
              <a:buSzPts val="1200"/>
              <a:buFont typeface="Ubuntu"/>
              <a:buNone/>
            </a:pPr>
            <a:r>
              <a:rPr lang="en-US" sz="1200">
                <a:solidFill>
                  <a:srgbClr val="011331"/>
                </a:solidFill>
                <a:latin typeface="Ubuntu"/>
                <a:ea typeface="Ubuntu"/>
                <a:cs typeface="Ubuntu"/>
                <a:sym typeface="Ubuntu"/>
              </a:rPr>
              <a:t>Writing a program to output the first 100 FizzBuzz numbers is a relatively trivial problem requiring little more than a loop and conditional statements.</a:t>
            </a:r>
            <a:endParaRPr/>
          </a:p>
        </p:txBody>
      </p:sp>
      <p:grpSp>
        <p:nvGrpSpPr>
          <p:cNvPr id="192" name="Google Shape;192;p4"/>
          <p:cNvGrpSpPr/>
          <p:nvPr/>
        </p:nvGrpSpPr>
        <p:grpSpPr>
          <a:xfrm>
            <a:off x="5551488" y="4417358"/>
            <a:ext cx="6092823" cy="1574280"/>
            <a:chOff x="5081587" y="939800"/>
            <a:chExt cx="7913454" cy="2044700"/>
          </a:xfrm>
        </p:grpSpPr>
        <p:sp>
          <p:nvSpPr>
            <p:cNvPr id="193" name="Google Shape;193;p4"/>
            <p:cNvSpPr/>
            <p:nvPr/>
          </p:nvSpPr>
          <p:spPr>
            <a:xfrm>
              <a:off x="5081587" y="939800"/>
              <a:ext cx="7913454" cy="2044700"/>
            </a:xfrm>
            <a:prstGeom prst="roundRect">
              <a:avLst>
                <a:gd fmla="val 548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495300" sx="80000" rotWithShape="0" algn="t" dir="5400000" dist="647700" sy="80000">
                <a:srgbClr val="151927">
                  <a:alpha val="6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081588" y="939800"/>
              <a:ext cx="468312" cy="2044700"/>
            </a:xfrm>
            <a:custGeom>
              <a:rect b="b" l="l" r="r" t="t"/>
              <a:pathLst>
                <a:path extrusionOk="0" h="2044700" w="468312">
                  <a:moveTo>
                    <a:pt x="112193" y="0"/>
                  </a:moveTo>
                  <a:lnTo>
                    <a:pt x="468312" y="0"/>
                  </a:lnTo>
                  <a:lnTo>
                    <a:pt x="468312" y="2044700"/>
                  </a:lnTo>
                  <a:lnTo>
                    <a:pt x="112193" y="2044700"/>
                  </a:lnTo>
                  <a:cubicBezTo>
                    <a:pt x="50231" y="2044700"/>
                    <a:pt x="0" y="1994469"/>
                    <a:pt x="0" y="1932507"/>
                  </a:cubicBezTo>
                  <a:lnTo>
                    <a:pt x="0" y="112193"/>
                  </a:lnTo>
                  <a:cubicBezTo>
                    <a:pt x="0" y="50231"/>
                    <a:pt x="50231" y="0"/>
                    <a:pt x="112193" y="0"/>
                  </a:cubicBezTo>
                  <a:close/>
                </a:path>
              </a:pathLst>
            </a:custGeom>
            <a:solidFill>
              <a:srgbClr val="6B519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95" name="Google Shape;195;p4"/>
          <p:cNvSpPr/>
          <p:nvPr/>
        </p:nvSpPr>
        <p:spPr>
          <a:xfrm>
            <a:off x="6295741" y="4825933"/>
            <a:ext cx="4861209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11331"/>
              </a:buClr>
              <a:buSzPts val="1200"/>
              <a:buFont typeface="Ubuntu"/>
              <a:buNone/>
            </a:pPr>
            <a:r>
              <a:rPr lang="en-US" sz="1200">
                <a:solidFill>
                  <a:srgbClr val="011331"/>
                </a:solidFill>
                <a:latin typeface="Ubuntu"/>
                <a:ea typeface="Ubuntu"/>
                <a:cs typeface="Ubuntu"/>
                <a:sym typeface="Ubuntu"/>
              </a:rPr>
              <a:t>However, its value in coding interviews is to analyze fundamental coding habits that may be indicative of overall coding ingenuity.</a:t>
            </a:r>
            <a:endParaRPr/>
          </a:p>
        </p:txBody>
      </p:sp>
      <p:pic>
        <p:nvPicPr>
          <p:cNvPr id="196" name="Google Shape;19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4163" y="6190939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81932" y="1052849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1108" y="2021049"/>
            <a:ext cx="396848" cy="39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487361" y="1799323"/>
            <a:ext cx="1190544" cy="12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-626548" y="976649"/>
            <a:ext cx="1613415" cy="186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7341366" y="-289432"/>
            <a:ext cx="305768" cy="13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757592" y="4521737"/>
            <a:ext cx="240711" cy="24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826102" y="4057354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1623913" y="5223548"/>
            <a:ext cx="3838365" cy="287552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"/>
          <p:cNvSpPr txBox="1"/>
          <p:nvPr/>
        </p:nvSpPr>
        <p:spPr>
          <a:xfrm>
            <a:off x="1479600" y="1558800"/>
            <a:ext cx="33465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Fizz</a:t>
            </a:r>
            <a:br>
              <a:rPr lang="en-US" sz="77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en-US" sz="77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Buzz</a:t>
            </a:r>
            <a:br>
              <a:rPr lang="en-US" sz="77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en-US" sz="77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FizzBuzz</a:t>
            </a:r>
            <a:endParaRPr sz="7700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g1698e1d60a1_0_7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213" name="Google Shape;213;g1698e1d60a1_0_7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4" name="Google Shape;214;g1698e1d60a1_0_7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5" name="Google Shape;215;g1698e1d60a1_0_7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6" name="Google Shape;216;g1698e1d60a1_0_7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7" name="Google Shape;217;g1698e1d60a1_0_7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8" name="Google Shape;218;g1698e1d60a1_0_7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9" name="Google Shape;219;g1698e1d60a1_0_7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20" name="Google Shape;220;g1698e1d60a1_0_7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Tudo começa com um </a:t>
            </a:r>
            <a:r>
              <a:rPr i="1" lang="en-US" sz="1600">
                <a:solidFill>
                  <a:srgbClr val="FFFFFF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stub</a:t>
            </a:r>
            <a:r>
              <a:rPr i="1" lang="en-US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, que é escrito no bom e velho PHP nosso de cada dia. </a:t>
            </a:r>
            <a:endParaRPr/>
          </a:p>
        </p:txBody>
      </p:sp>
      <p:pic>
        <p:nvPicPr>
          <p:cNvPr id="221" name="Google Shape;221;g1698e1d60a1_0_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30" l="0" r="0" t="2821"/>
          <a:stretch/>
        </p:blipFill>
        <p:spPr>
          <a:xfrm>
            <a:off x="3549435" y="1180240"/>
            <a:ext cx="5094900" cy="3186900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222" name="Google Shape;222;g1698e1d60a1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698e1d60a1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698e1d60a1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698e1d60a1_0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698e1d60a1_0_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698e1d60a1_0_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698e1d60a1_0_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698e1d60a1_0_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698e1d60a1_0_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8"/>
          <p:cNvGrpSpPr/>
          <p:nvPr/>
        </p:nvGrpSpPr>
        <p:grpSpPr>
          <a:xfrm>
            <a:off x="2709514" y="892086"/>
            <a:ext cx="6772972" cy="3909614"/>
            <a:chOff x="2738438" y="30163"/>
            <a:chExt cx="11828463" cy="6827838"/>
          </a:xfrm>
        </p:grpSpPr>
        <p:sp>
          <p:nvSpPr>
            <p:cNvPr id="236" name="Google Shape;236;p28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4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43" name="Google Shape;243;p28"/>
          <p:cNvSpPr/>
          <p:nvPr/>
        </p:nvSpPr>
        <p:spPr>
          <a:xfrm>
            <a:off x="3329453" y="5294911"/>
            <a:ext cx="5544247" cy="650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 </a:t>
            </a:r>
            <a:r>
              <a:rPr i="1" lang="en-US" sz="1600">
                <a:solidFill>
                  <a:srgbClr val="FFFFFF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assinatura</a:t>
            </a:r>
            <a:r>
              <a:rPr i="1" lang="en-US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da função será usada para gerar o registro das informações sobre argumentos e retorno. </a:t>
            </a:r>
            <a:endParaRPr/>
          </a:p>
        </p:txBody>
      </p:sp>
      <p:pic>
        <p:nvPicPr>
          <p:cNvPr id="244" name="Google Shape;244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149" r="12149" t="0"/>
          <a:stretch/>
        </p:blipFill>
        <p:spPr>
          <a:xfrm>
            <a:off x="3549435" y="1180240"/>
            <a:ext cx="5094956" cy="3186958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5" cy="287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2" cy="203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2"/>
            <a:ext cx="1190544" cy="12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5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g169fb9d313e_0_0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259" name="Google Shape;259;g169fb9d313e_0_0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0" name="Google Shape;260;g169fb9d313e_0_0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1" name="Google Shape;261;g169fb9d313e_0_0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2" name="Google Shape;262;g169fb9d313e_0_0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3" name="Google Shape;263;g169fb9d313e_0_0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4" name="Google Shape;264;g169fb9d313e_0_0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5" name="Google Shape;265;g169fb9d313e_0_0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66" name="Google Shape;266;g169fb9d313e_0_0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 macro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Zend Function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registra a função na tabela de funções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267" name="Google Shape;267;g169fb9d313e_0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773" l="0" r="0" t="8773"/>
          <a:stretch/>
        </p:blipFill>
        <p:spPr>
          <a:xfrm>
            <a:off x="3549435" y="1180240"/>
            <a:ext cx="5094900" cy="3186899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268" name="Google Shape;268;g169fb9d313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69fb9d313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69fb9d313e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69fb9d313e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69fb9d313e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69fb9d313e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69fb9d313e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69fb9d313e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69fb9d313e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3243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g169fb9d313e_0_22"/>
          <p:cNvGrpSpPr/>
          <p:nvPr/>
        </p:nvGrpSpPr>
        <p:grpSpPr>
          <a:xfrm>
            <a:off x="2709515" y="892086"/>
            <a:ext cx="6772978" cy="3909620"/>
            <a:chOff x="2738438" y="30163"/>
            <a:chExt cx="11828463" cy="6827838"/>
          </a:xfrm>
        </p:grpSpPr>
        <p:sp>
          <p:nvSpPr>
            <p:cNvPr id="282" name="Google Shape;282;g169fb9d313e_0_22"/>
            <p:cNvSpPr/>
            <p:nvPr/>
          </p:nvSpPr>
          <p:spPr>
            <a:xfrm>
              <a:off x="3821113" y="30163"/>
              <a:ext cx="9663113" cy="6823075"/>
            </a:xfrm>
            <a:custGeom>
              <a:rect b="b" l="l" r="r" t="t"/>
              <a:pathLst>
                <a:path extrusionOk="0" h="4298" w="6087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3" name="Google Shape;283;g169fb9d313e_0_22"/>
            <p:cNvSpPr/>
            <p:nvPr/>
          </p:nvSpPr>
          <p:spPr>
            <a:xfrm>
              <a:off x="3865563" y="74613"/>
              <a:ext cx="9574213" cy="6735763"/>
            </a:xfrm>
            <a:custGeom>
              <a:rect b="b" l="l" r="r" t="t"/>
              <a:pathLst>
                <a:path extrusionOk="0" h="4243" w="6031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rotWithShape="0" algn="ctr">
                <a:srgbClr val="000000">
                  <a:alpha val="6078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4" name="Google Shape;284;g169fb9d313e_0_22"/>
            <p:cNvSpPr/>
            <p:nvPr/>
          </p:nvSpPr>
          <p:spPr>
            <a:xfrm>
              <a:off x="3892550" y="6342063"/>
              <a:ext cx="9520238" cy="441325"/>
            </a:xfrm>
            <a:custGeom>
              <a:rect b="b" l="l" r="r" t="t"/>
              <a:pathLst>
                <a:path extrusionOk="0" h="278" w="5997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5" name="Google Shape;285;g169fb9d313e_0_22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6" name="Google Shape;286;g169fb9d313e_0_22"/>
            <p:cNvSpPr/>
            <p:nvPr/>
          </p:nvSpPr>
          <p:spPr>
            <a:xfrm>
              <a:off x="2738438" y="6618288"/>
              <a:ext cx="11828463" cy="239713"/>
            </a:xfrm>
            <a:custGeom>
              <a:rect b="b" l="l" r="r" t="t"/>
              <a:pathLst>
                <a:path extrusionOk="0" h="151" w="74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7" name="Google Shape;287;g169fb9d313e_0_22"/>
            <p:cNvSpPr/>
            <p:nvPr/>
          </p:nvSpPr>
          <p:spPr>
            <a:xfrm>
              <a:off x="2738438" y="6618288"/>
              <a:ext cx="11828463" cy="55563"/>
            </a:xfrm>
            <a:custGeom>
              <a:rect b="b" l="l" r="r" t="t"/>
              <a:pathLst>
                <a:path extrusionOk="0" h="35" w="7451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8" name="Google Shape;288;g169fb9d313e_0_22"/>
            <p:cNvSpPr/>
            <p:nvPr/>
          </p:nvSpPr>
          <p:spPr>
            <a:xfrm>
              <a:off x="7524750" y="6619875"/>
              <a:ext cx="2255838" cy="90488"/>
            </a:xfrm>
            <a:custGeom>
              <a:rect b="b" l="l" r="r" t="t"/>
              <a:pathLst>
                <a:path extrusionOk="0" h="57" w="1421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Ubuntu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89" name="Google Shape;289;g169fb9d313e_0_22"/>
          <p:cNvSpPr/>
          <p:nvPr/>
        </p:nvSpPr>
        <p:spPr>
          <a:xfrm>
            <a:off x="3329453" y="5294911"/>
            <a:ext cx="554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None/>
            </a:pP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 macro </a:t>
            </a:r>
            <a:r>
              <a:rPr i="1" lang="en-US" sz="1600">
                <a:solidFill>
                  <a:schemeClr val="lt1"/>
                </a:solidFill>
                <a:highlight>
                  <a:srgbClr val="6B519C"/>
                </a:highlight>
                <a:latin typeface="Ubuntu"/>
                <a:ea typeface="Ubuntu"/>
                <a:cs typeface="Ubuntu"/>
                <a:sym typeface="Ubuntu"/>
              </a:rPr>
              <a:t>Zend Function Entry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vincula o registro extraído da assinatura da função com o registro da função</a:t>
            </a:r>
            <a:r>
              <a:rPr b="0" i="1" lang="en-US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/>
          </a:p>
        </p:txBody>
      </p:sp>
      <p:pic>
        <p:nvPicPr>
          <p:cNvPr id="290" name="Google Shape;290;g169fb9d313e_0_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253" r="4263" t="0"/>
          <a:stretch/>
        </p:blipFill>
        <p:spPr>
          <a:xfrm>
            <a:off x="3549435" y="1180240"/>
            <a:ext cx="5094898" cy="3186899"/>
          </a:xfrm>
          <a:prstGeom prst="rect">
            <a:avLst/>
          </a:prstGeom>
          <a:solidFill>
            <a:srgbClr val="044B64"/>
          </a:solidFill>
          <a:ln>
            <a:noFill/>
          </a:ln>
        </p:spPr>
      </p:pic>
      <p:pic>
        <p:nvPicPr>
          <p:cNvPr id="291" name="Google Shape;291;g169fb9d313e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0213" y="6190939"/>
            <a:ext cx="1384798" cy="28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69fb9d313e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90" y="388390"/>
            <a:ext cx="1381125" cy="44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69fb9d313e_0_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89465" y="4667287"/>
            <a:ext cx="3838363" cy="287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69fb9d313e_0_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4387" y="-440427"/>
            <a:ext cx="1502817" cy="110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69fb9d313e_0_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214" y="2428466"/>
            <a:ext cx="1027901" cy="7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69fb9d313e_0_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4912" y="3023388"/>
            <a:ext cx="403354" cy="40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69fb9d313e_0_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12612" y="386989"/>
            <a:ext cx="2032381" cy="203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69fb9d313e_0_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09738" y="3846063"/>
            <a:ext cx="1190543" cy="12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69fb9d313e_0_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10926054" y="3023388"/>
            <a:ext cx="1613416" cy="18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UINinj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24E"/>
      </a:accent1>
      <a:accent2>
        <a:srgbClr val="424F7A"/>
      </a:accent2>
      <a:accent3>
        <a:srgbClr val="857FAC"/>
      </a:accent3>
      <a:accent4>
        <a:srgbClr val="647EFF"/>
      </a:accent4>
      <a:accent5>
        <a:srgbClr val="EB5FB9"/>
      </a:accent5>
      <a:accent6>
        <a:srgbClr val="31E8B8"/>
      </a:accent6>
      <a:hlink>
        <a:srgbClr val="647EFF"/>
      </a:hlink>
      <a:folHlink>
        <a:srgbClr val="EB5FB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2022-10-06T18:12:17Z</dcterms:created>
  <dc:creator>Isis Rocha</dc:creator>
</cp:coreProperties>
</file>